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8"/>
  </p:notesMasterIdLst>
  <p:sldIdLst>
    <p:sldId id="2271" r:id="rId3"/>
    <p:sldId id="2324" r:id="rId4"/>
    <p:sldId id="2235" r:id="rId5"/>
    <p:sldId id="2407" r:id="rId6"/>
    <p:sldId id="2431" r:id="rId7"/>
    <p:sldId id="2432" r:id="rId8"/>
    <p:sldId id="2433" r:id="rId9"/>
    <p:sldId id="2059" r:id="rId10"/>
    <p:sldId id="2233" r:id="rId11"/>
    <p:sldId id="2434" r:id="rId12"/>
    <p:sldId id="2435" r:id="rId13"/>
    <p:sldId id="2436" r:id="rId14"/>
    <p:sldId id="2437" r:id="rId15"/>
    <p:sldId id="2438" r:id="rId16"/>
    <p:sldId id="2439" r:id="rId17"/>
    <p:sldId id="2410" r:id="rId18"/>
    <p:sldId id="2440" r:id="rId19"/>
    <p:sldId id="2441" r:id="rId20"/>
    <p:sldId id="2442" r:id="rId21"/>
    <p:sldId id="2443" r:id="rId22"/>
    <p:sldId id="2444" r:id="rId23"/>
    <p:sldId id="2447" r:id="rId24"/>
    <p:sldId id="2446" r:id="rId25"/>
    <p:sldId id="2448" r:id="rId26"/>
    <p:sldId id="2450" r:id="rId27"/>
    <p:sldId id="2445" r:id="rId28"/>
    <p:sldId id="2451" r:id="rId29"/>
    <p:sldId id="2449" r:id="rId30"/>
    <p:sldId id="2452" r:id="rId31"/>
    <p:sldId id="2454" r:id="rId32"/>
    <p:sldId id="2453" r:id="rId33"/>
    <p:sldId id="2455" r:id="rId34"/>
    <p:sldId id="2456" r:id="rId35"/>
    <p:sldId id="2457" r:id="rId36"/>
    <p:sldId id="2460" r:id="rId37"/>
    <p:sldId id="2461" r:id="rId38"/>
    <p:sldId id="2462" r:id="rId39"/>
    <p:sldId id="2463" r:id="rId40"/>
    <p:sldId id="1986" r:id="rId41"/>
    <p:sldId id="2163" r:id="rId42"/>
    <p:sldId id="2464" r:id="rId43"/>
    <p:sldId id="2466" r:id="rId44"/>
    <p:sldId id="2467" r:id="rId45"/>
    <p:sldId id="1948" r:id="rId46"/>
    <p:sldId id="1894" r:id="rId4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F07D7"/>
    <a:srgbClr val="007FDE"/>
    <a:srgbClr val="C00000"/>
    <a:srgbClr val="0083E6"/>
    <a:srgbClr val="960000"/>
    <a:srgbClr val="F1E061"/>
    <a:srgbClr val="F4B75E"/>
    <a:srgbClr val="CC0000"/>
    <a:srgbClr val="C5E6FF"/>
    <a:srgbClr val="00A1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308" autoAdjust="0"/>
    <p:restoredTop sz="93697"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9/20/2023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623340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252954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647213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13635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613146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31957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826699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205593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201785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020803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79357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197106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424814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437301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276206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729940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33555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912439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629227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23902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80496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400387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094177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621076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6433847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504246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268161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8427164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3889289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7141830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531281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920967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9204540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7156006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672322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45</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017613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23207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74694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9/20/2023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9/20/2023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9/20/2023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9/20/2023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9/20/2023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9/20/2023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9/20/2023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9/20/2023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9/20/2023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9/20/2023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64</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20 September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2023</a:t>
            </a:r>
          </a:p>
        </p:txBody>
      </p:sp>
      <p:sp>
        <p:nvSpPr>
          <p:cNvPr id="9" name="TextBox 8"/>
          <p:cNvSpPr txBox="1"/>
          <p:nvPr/>
        </p:nvSpPr>
        <p:spPr>
          <a:xfrm>
            <a:off x="609599" y="4267200"/>
            <a:ext cx="8095129" cy="553998"/>
          </a:xfrm>
          <a:prstGeom prst="rect">
            <a:avLst/>
          </a:prstGeom>
          <a:noFill/>
        </p:spPr>
        <p:txBody>
          <a:bodyPr wrap="square" rtlCol="0">
            <a:spAutoFit/>
          </a:bodyPr>
          <a:lstStyle/>
          <a:p>
            <a:pPr algn="ctr"/>
            <a:r>
              <a:rPr lang="en-US" sz="30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Careful Steps to Our Ultimate Objective - 10:1-33</a:t>
            </a:r>
            <a:endParaRPr lang="en-US" sz="30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Strengthening Family and Fellowship</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40658" y="1219200"/>
            <a:ext cx="8534401"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draws analogies between the Hebrews’ exodus from slavery in Egypt and the Corinthians from a life of slavery to sin (</a:t>
            </a:r>
            <a:r>
              <a:rPr lang="en-US" sz="2400" b="1" dirty="0" smtClean="0">
                <a:effectLst>
                  <a:outerShdw blurRad="38100" dist="38100" dir="2700000" algn="tl">
                    <a:srgbClr val="000000">
                      <a:alpha val="43137"/>
                    </a:srgbClr>
                  </a:outerShdw>
                </a:effectLst>
                <a:latin typeface="Cambria" pitchFamily="18" charset="0"/>
              </a:rPr>
              <a:t>10:1-4</a:t>
            </a:r>
            <a:r>
              <a:rPr lang="en-US" sz="2400" b="1" dirty="0" smtClean="0">
                <a:latin typeface="Cambria" pitchFamily="18" charset="0"/>
              </a:rPr>
              <a:t>). </a:t>
            </a:r>
          </a:p>
          <a:p>
            <a:pPr indent="457200">
              <a:spcAft>
                <a:spcPts val="1200"/>
              </a:spcAft>
            </a:pPr>
            <a:r>
              <a:rPr lang="en-US" sz="2400" b="1" dirty="0" smtClean="0">
                <a:latin typeface="Cambria" pitchFamily="18" charset="0"/>
              </a:rPr>
              <a:t>Paul employs a common first-century Jewish rhetorical device called a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typology</a:t>
            </a:r>
            <a:r>
              <a:rPr lang="en-US" sz="2400" b="1" i="1" dirty="0" smtClean="0">
                <a:latin typeface="Cambria" pitchFamily="18" charset="0"/>
              </a:rPr>
              <a:t>”</a:t>
            </a:r>
            <a:r>
              <a:rPr lang="en-US" sz="2400" b="1" dirty="0" smtClean="0">
                <a:latin typeface="Cambria" pitchFamily="18" charset="0"/>
              </a:rPr>
              <a:t> derived from the Greek word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typos</a:t>
            </a:r>
            <a:r>
              <a:rPr lang="en-US" sz="2400" b="1" i="1" dirty="0" smtClean="0">
                <a:latin typeface="Cambria" pitchFamily="18" charset="0"/>
              </a:rPr>
              <a:t>”</a:t>
            </a:r>
            <a:r>
              <a:rPr lang="en-US" sz="2400" b="1" dirty="0" smtClean="0">
                <a:latin typeface="Cambria" pitchFamily="18" charset="0"/>
              </a:rPr>
              <a:t> used for the word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example</a:t>
            </a:r>
            <a:r>
              <a:rPr lang="en-US" sz="2400" b="1" i="1" dirty="0" smtClean="0">
                <a:latin typeface="Cambria" pitchFamily="18" charset="0"/>
              </a:rPr>
              <a:t>”</a:t>
            </a:r>
            <a:r>
              <a:rPr lang="en-US" sz="2400" b="1" dirty="0" smtClean="0">
                <a:latin typeface="Cambria" pitchFamily="18" charset="0"/>
              </a:rPr>
              <a: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Now these things became our examples</a:t>
            </a:r>
            <a:r>
              <a:rPr lang="en-US" sz="2400" b="1" i="1" dirty="0" smtClean="0">
                <a:latin typeface="Cambria" pitchFamily="18" charset="0"/>
              </a:rPr>
              <a:t>” </a:t>
            </a:r>
            <a:r>
              <a:rPr lang="en-US" sz="2400" b="1" dirty="0" smtClean="0">
                <a:latin typeface="Cambria" pitchFamily="18" charset="0"/>
              </a:rPr>
              <a:t>( 11:6), and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Now all these things happened to them as examples </a:t>
            </a:r>
            <a:r>
              <a:rPr lang="en-US" sz="2400" b="1" dirty="0" smtClean="0">
                <a:latin typeface="Cambria" pitchFamily="18" charset="0"/>
              </a:rPr>
              <a:t>and they were written for our instruction, upon whom the ends of the ages have come” (11:11).</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Swindoll</a:t>
            </a:r>
            <a:r>
              <a:rPr lang="en-US" sz="2400" b="1" dirty="0" smtClean="0">
                <a:latin typeface="Cambria" pitchFamily="18" charset="0"/>
              </a:rPr>
              <a:t> quoting Grant Osborne offers this distinction between </a:t>
            </a:r>
            <a:r>
              <a:rPr lang="en-US" sz="2400" b="1" i="1" dirty="0" smtClean="0">
                <a:effectLst>
                  <a:outerShdw blurRad="38100" dist="38100" dir="2700000" algn="tl">
                    <a:srgbClr val="000000">
                      <a:alpha val="43137"/>
                    </a:srgbClr>
                  </a:outerShdw>
                </a:effectLst>
                <a:latin typeface="Cambria" pitchFamily="18" charset="0"/>
              </a:rPr>
              <a:t>typology</a:t>
            </a:r>
            <a:r>
              <a:rPr lang="en-US" sz="2400" b="1" i="1" dirty="0" smtClean="0">
                <a:latin typeface="Cambria" pitchFamily="18" charset="0"/>
              </a:rPr>
              <a:t> </a:t>
            </a:r>
            <a:r>
              <a:rPr lang="en-US" sz="2400" b="1" dirty="0" smtClean="0">
                <a:latin typeface="Cambria" pitchFamily="18" charset="0"/>
              </a:rPr>
              <a:t>(</a:t>
            </a:r>
            <a:r>
              <a:rPr lang="en-US" sz="2400" b="1" i="1" dirty="0" err="1" smtClean="0">
                <a:latin typeface="Cambria" panose="02040503050406030204" pitchFamily="18" charset="0"/>
                <a:ea typeface="Cambria" panose="02040503050406030204" pitchFamily="18" charset="0"/>
              </a:rPr>
              <a:t>týpos</a:t>
            </a:r>
            <a:r>
              <a:rPr lang="en-US" sz="2400" b="1" dirty="0" smtClean="0">
                <a:latin typeface="Cambria" panose="02040503050406030204" pitchFamily="18" charset="0"/>
                <a:ea typeface="Cambria" panose="02040503050406030204" pitchFamily="18" charset="0"/>
              </a:rPr>
              <a:t>)</a:t>
            </a:r>
            <a:r>
              <a:rPr lang="en-US" sz="2400" b="1" dirty="0" smtClean="0">
                <a:latin typeface="Cambria" pitchFamily="18" charset="0"/>
              </a:rPr>
              <a:t> and </a:t>
            </a:r>
            <a:r>
              <a:rPr lang="en-US" sz="2400" b="1" i="1" dirty="0" smtClean="0">
                <a:effectLst>
                  <a:outerShdw blurRad="38100" dist="38100" dir="2700000" algn="tl">
                    <a:srgbClr val="000000">
                      <a:alpha val="43137"/>
                    </a:srgbClr>
                  </a:outerShdw>
                </a:effectLst>
                <a:latin typeface="Cambria" pitchFamily="18" charset="0"/>
              </a:rPr>
              <a:t>prophecy</a:t>
            </a:r>
            <a:r>
              <a:rPr lang="en-US" sz="2400" b="1" i="1" dirty="0" smtClean="0">
                <a:latin typeface="Cambria" pitchFamily="18" charset="0"/>
              </a:rPr>
              <a:t> </a:t>
            </a:r>
            <a:r>
              <a:rPr lang="en-US" sz="2400" b="1" dirty="0" smtClean="0">
                <a:latin typeface="Cambria" pitchFamily="18" charset="0"/>
              </a:rPr>
              <a:t>and its use in the New Testament.</a:t>
            </a:r>
          </a:p>
        </p:txBody>
      </p:sp>
    </p:spTree>
    <p:extLst>
      <p:ext uri="{BB962C8B-B14F-4D97-AF65-F5344CB8AC3E}">
        <p14:creationId xmlns:p14="http://schemas.microsoft.com/office/powerpoint/2010/main" xmlns="" val="19497508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13764" y="1206500"/>
            <a:ext cx="8601635"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Saying … </a:t>
            </a:r>
            <a:r>
              <a:rPr lang="en-US" sz="2400" b="1" i="1" dirty="0" smtClean="0">
                <a:effectLst>
                  <a:outerShdw blurRad="38100" dist="38100" dir="2700000" algn="tl">
                    <a:srgbClr val="000000">
                      <a:alpha val="43137"/>
                    </a:srgbClr>
                  </a:outerShdw>
                </a:effectLst>
                <a:latin typeface="Cambria" pitchFamily="18" charset="0"/>
              </a:rPr>
              <a:t>“Typology”</a:t>
            </a:r>
            <a:r>
              <a:rPr lang="en-US" sz="2400" b="1" dirty="0" smtClean="0">
                <a:latin typeface="Cambria" pitchFamily="18" charset="0"/>
              </a:rPr>
              <a:t> </a:t>
            </a:r>
            <a:r>
              <a:rPr lang="en-US" sz="2400" b="1" dirty="0" smtClean="0">
                <a:latin typeface="Cambria" panose="02040503050406030204" pitchFamily="18" charset="0"/>
                <a:ea typeface="Cambria" panose="02040503050406030204" pitchFamily="18" charset="0"/>
              </a:rPr>
              <a:t>differs from direct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prophecy,</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in that the latter texts [</a:t>
            </a:r>
            <a:r>
              <a:rPr lang="en-US" sz="2400" b="1" i="1" dirty="0" smtClean="0">
                <a:latin typeface="Cambria" panose="02040503050406030204" pitchFamily="18" charset="0"/>
                <a:ea typeface="Cambria" panose="02040503050406030204" pitchFamily="18" charset="0"/>
              </a:rPr>
              <a:t>prophecies</a:t>
            </a:r>
            <a:r>
              <a:rPr lang="en-US" sz="2400" b="1" dirty="0" smtClean="0">
                <a:latin typeface="Cambria" panose="02040503050406030204" pitchFamily="18" charset="0"/>
                <a:ea typeface="Cambria" panose="02040503050406030204" pitchFamily="18" charset="0"/>
              </a:rPr>
              <a:t>] are forward looking and directly predict the New Testament event. </a:t>
            </a:r>
          </a:p>
          <a:p>
            <a:pPr indent="457200">
              <a:spcAft>
                <a:spcPts val="1200"/>
              </a:spcAft>
            </a:pPr>
            <a:r>
              <a:rPr lang="en-US" sz="2400" b="1" dirty="0" smtClean="0">
                <a:latin typeface="Cambria" panose="02040503050406030204" pitchFamily="18" charset="0"/>
                <a:ea typeface="Cambria" panose="02040503050406030204" pitchFamily="18" charset="0"/>
              </a:rPr>
              <a:t>While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typology</a:t>
            </a:r>
            <a:r>
              <a:rPr lang="en-US" sz="2400" b="1" dirty="0" smtClean="0">
                <a:latin typeface="Cambria" panose="02040503050406030204" pitchFamily="18" charset="0"/>
                <a:ea typeface="Cambria" panose="02040503050406030204" pitchFamily="18" charset="0"/>
              </a:rPr>
              <a:t> is indirect and analogously relates the Old </a:t>
            </a:r>
            <a:r>
              <a:rPr lang="en-US" sz="2400" b="1" dirty="0">
                <a:latin typeface="Cambria" panose="02040503050406030204" pitchFamily="18" charset="0"/>
                <a:ea typeface="Cambria" panose="02040503050406030204" pitchFamily="18" charset="0"/>
              </a:rPr>
              <a:t>T</a:t>
            </a:r>
            <a:r>
              <a:rPr lang="en-US" sz="2400" b="1" dirty="0" smtClean="0">
                <a:latin typeface="Cambria" panose="02040503050406030204" pitchFamily="18" charset="0"/>
                <a:ea typeface="Cambria" panose="02040503050406030204" pitchFamily="18" charset="0"/>
              </a:rPr>
              <a:t>estament event to the New Testament event.  The early Christians, like the Jews, saw all of salvation history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 as a single continuous event. </a:t>
            </a:r>
          </a:p>
          <a:p>
            <a:pPr indent="457200">
              <a:spcAft>
                <a:spcPts val="1200"/>
              </a:spcAft>
            </a:pPr>
            <a:r>
              <a:rPr lang="en-US" sz="2400" b="1" dirty="0" smtClean="0">
                <a:latin typeface="Cambria" panose="02040503050406030204" pitchFamily="18" charset="0"/>
                <a:ea typeface="Cambria" panose="02040503050406030204" pitchFamily="18" charset="0"/>
              </a:rPr>
              <a:t>Therefore events in the past are linked to those in the present, so that God’s mighty deeds like the exodus or the return from exile foreshadow the experiences of God’s present community, the Church. </a:t>
            </a:r>
          </a:p>
        </p:txBody>
      </p:sp>
    </p:spTree>
    <p:extLst>
      <p:ext uri="{BB962C8B-B14F-4D97-AF65-F5344CB8AC3E}">
        <p14:creationId xmlns:p14="http://schemas.microsoft.com/office/powerpoint/2010/main" xmlns="" val="217019139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066800"/>
            <a:ext cx="8695764" cy="5724644"/>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By correlating New Testament truths with Old Testament events, Paul reminds the Corinthians of their miraculous deliverance from slavery to sin and their present life of  deliverance.  </a:t>
            </a:r>
          </a:p>
          <a:p>
            <a:pPr indent="457200">
              <a:spcAft>
                <a:spcPts val="1200"/>
              </a:spcAft>
            </a:pPr>
            <a:r>
              <a:rPr lang="en-US" sz="2400" b="1" dirty="0" smtClean="0">
                <a:latin typeface="Cambria" panose="02040503050406030204" pitchFamily="18" charset="0"/>
                <a:ea typeface="Cambria" panose="02040503050406030204" pitchFamily="18" charset="0"/>
              </a:rPr>
              <a:t>They understood how these events foreshadowed their initiation into faith, including baptism and the Lord’s Supper.</a:t>
            </a:r>
          </a:p>
          <a:p>
            <a:pPr indent="457200">
              <a:spcAft>
                <a:spcPts val="1200"/>
              </a:spcAft>
            </a:pPr>
            <a:r>
              <a:rPr lang="en-US" sz="2400" b="1" dirty="0" smtClean="0">
                <a:latin typeface="Cambria" panose="02040503050406030204" pitchFamily="18" charset="0"/>
                <a:ea typeface="Cambria" panose="02040503050406030204" pitchFamily="18" charset="0"/>
              </a:rPr>
              <a:t>The idea of being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baptized into Moses”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10:2</a:t>
            </a:r>
            <a:r>
              <a:rPr lang="en-US" sz="2400" b="1" dirty="0" smtClean="0">
                <a:latin typeface="Cambria" panose="02040503050406030204" pitchFamily="18" charset="0"/>
                <a:ea typeface="Cambria" panose="02040503050406030204" pitchFamily="18" charset="0"/>
              </a:rPr>
              <a:t>) appears confusing, until we understand that Paul’s analogy pulls together three distinct but inseparable ideas concerning baptism in the New Testament: </a:t>
            </a:r>
            <a:endParaRPr lang="en-US" sz="2400" b="1" dirty="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anose="02040503050406030204" pitchFamily="18" charset="0"/>
                <a:ea typeface="Cambria" panose="02040503050406030204" pitchFamily="18" charset="0"/>
              </a:rPr>
              <a:t>Baptism in water as an outward symbol of faith, baptism by the Holy Spirit as a spiritual reality and that both spiritual and physical baptisms are literally immersions “</a:t>
            </a:r>
            <a:r>
              <a:rPr lang="en-US" sz="2400" b="1" i="1" dirty="0" smtClean="0">
                <a:latin typeface="Cambria" panose="02040503050406030204" pitchFamily="18" charset="0"/>
                <a:ea typeface="Cambria" panose="02040503050406030204" pitchFamily="18" charset="0"/>
              </a:rPr>
              <a:t>into Christ Jesus</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 6:3</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6911068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19200"/>
            <a:ext cx="8686800" cy="4832092"/>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That is, just as a garment immersed in dye emerges a different color, so also a person baptized into a particular teacher’s worldview emerges a devoted convert to that new teaching and new way of life. </a:t>
            </a:r>
          </a:p>
          <a:p>
            <a:pPr indent="457200">
              <a:spcAft>
                <a:spcPts val="1200"/>
              </a:spcAft>
            </a:pPr>
            <a:r>
              <a:rPr lang="en-US" sz="2400" b="1" dirty="0" smtClean="0">
                <a:latin typeface="Cambria" panose="02040503050406030204" pitchFamily="18" charset="0"/>
                <a:ea typeface="Cambria" panose="02040503050406030204" pitchFamily="18" charset="0"/>
              </a:rPr>
              <a:t>Moses did not perform any baptism ceremonies, but the circumstances of the Exodus were a picture of spiritual and physical baptism, as people trusted Moses’ God-given words and were delivered. </a:t>
            </a:r>
          </a:p>
          <a:p>
            <a:pPr indent="457200">
              <a:spcAft>
                <a:spcPts val="1200"/>
              </a:spcAft>
            </a:pPr>
            <a:r>
              <a:rPr lang="en-US" sz="2400" b="1" dirty="0" smtClean="0">
                <a:latin typeface="Cambria" panose="02040503050406030204" pitchFamily="18" charset="0"/>
                <a:ea typeface="Cambria" panose="02040503050406030204" pitchFamily="18" charset="0"/>
              </a:rPr>
              <a:t>With this reference to this Old Testament baptism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into Moses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10:2</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“simply means they were initiated and inaugurated under God into union with God and with Moses and his leadership.”</a:t>
            </a:r>
          </a:p>
        </p:txBody>
      </p:sp>
    </p:spTree>
    <p:extLst>
      <p:ext uri="{BB962C8B-B14F-4D97-AF65-F5344CB8AC3E}">
        <p14:creationId xmlns:p14="http://schemas.microsoft.com/office/powerpoint/2010/main" xmlns="" val="12812997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19200"/>
            <a:ext cx="8695764" cy="4985980"/>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God’s presence </a:t>
            </a:r>
            <a:r>
              <a:rPr lang="en-US" sz="2400" b="1" dirty="0" smtClean="0">
                <a:latin typeface="Cambria" panose="02040503050406030204" pitchFamily="18" charset="0"/>
                <a:ea typeface="Cambria" panose="02040503050406030204" pitchFamily="18" charset="0"/>
              </a:rPr>
              <a:t>among the people in the cloud,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deliverance</a:t>
            </a:r>
            <a:r>
              <a:rPr lang="en-US" sz="2400" b="1" dirty="0" smtClean="0">
                <a:latin typeface="Cambria" panose="02040503050406030204" pitchFamily="18" charset="0"/>
                <a:ea typeface="Cambria" panose="02040503050406030204" pitchFamily="18" charset="0"/>
              </a:rPr>
              <a:t> via the Red Sea, the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prophetic leadership </a:t>
            </a:r>
            <a:r>
              <a:rPr lang="en-US" sz="2400" b="1" dirty="0" smtClean="0">
                <a:latin typeface="Cambria" panose="02040503050406030204" pitchFamily="18" charset="0"/>
                <a:ea typeface="Cambria" panose="02040503050406030204" pitchFamily="18" charset="0"/>
              </a:rPr>
              <a:t>of Moses, and heavenly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food</a:t>
            </a:r>
            <a:r>
              <a:rPr lang="en-US" sz="2400" b="1" dirty="0" smtClean="0">
                <a:latin typeface="Cambria" panose="02040503050406030204" pitchFamily="18" charset="0"/>
                <a:ea typeface="Cambria" panose="02040503050406030204" pitchFamily="18" charset="0"/>
              </a:rPr>
              <a:t> and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drink</a:t>
            </a:r>
            <a:r>
              <a:rPr lang="en-US" sz="2400" b="1" dirty="0" smtClean="0">
                <a:latin typeface="Cambria" panose="02040503050406030204" pitchFamily="18" charset="0"/>
                <a:ea typeface="Cambria" panose="02040503050406030204" pitchFamily="18" charset="0"/>
              </a:rPr>
              <a:t>.</a:t>
            </a:r>
          </a:p>
          <a:p>
            <a:pPr indent="457200">
              <a:spcAft>
                <a:spcPts val="1200"/>
              </a:spcAft>
            </a:pPr>
            <a:r>
              <a:rPr lang="en-US" sz="2400" b="1" dirty="0" smtClean="0">
                <a:latin typeface="Cambria" panose="02040503050406030204" pitchFamily="18" charset="0"/>
                <a:ea typeface="Cambria" panose="02040503050406030204" pitchFamily="18" charset="0"/>
              </a:rPr>
              <a:t>Every one of these privileges was much more than the provision of a physical need for the ancient Israelites.  Each of them was also an act of divine grace. </a:t>
            </a:r>
          </a:p>
          <a:p>
            <a:pPr indent="457200">
              <a:spcAft>
                <a:spcPts val="1200"/>
              </a:spcAft>
            </a:pPr>
            <a:r>
              <a:rPr lang="en-US" sz="2400" b="1" dirty="0" smtClean="0">
                <a:latin typeface="Cambria" panose="02040503050406030204" pitchFamily="18" charset="0"/>
                <a:ea typeface="Cambria" panose="02040503050406030204" pitchFamily="18" charset="0"/>
              </a:rPr>
              <a:t>In our lives, too, there is no gift, blessing, or privilege we enjoy that meets only a physical need.  With each kindness shown to us, even the seemingly small acts of provision – God shines forth His grace and mercy toward us. </a:t>
            </a:r>
          </a:p>
          <a:p>
            <a:pPr indent="457200">
              <a:spcAft>
                <a:spcPts val="1200"/>
              </a:spcAft>
            </a:pPr>
            <a:r>
              <a:rPr lang="en-US" sz="2400" b="1" dirty="0" smtClean="0">
                <a:latin typeface="Cambria" panose="02040503050406030204" pitchFamily="18" charset="0"/>
                <a:ea typeface="Cambria" panose="02040503050406030204" pitchFamily="18" charset="0"/>
              </a:rPr>
              <a:t>What was true of the Hebrews in the Old Testament is true of Christians in the New Testament.  </a:t>
            </a:r>
          </a:p>
        </p:txBody>
      </p:sp>
    </p:spTree>
    <p:extLst>
      <p:ext uri="{BB962C8B-B14F-4D97-AF65-F5344CB8AC3E}">
        <p14:creationId xmlns:p14="http://schemas.microsoft.com/office/powerpoint/2010/main" xmlns="" val="34796441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19200"/>
            <a:ext cx="8695764" cy="498598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You would think that a people as blessed as the Hebrews would have instantly and unquestioningly responded to God with thankfulness and obedience. </a:t>
            </a:r>
          </a:p>
          <a:p>
            <a:pPr indent="457200">
              <a:spcAft>
                <a:spcPts val="1200"/>
              </a:spcAft>
            </a:pPr>
            <a:r>
              <a:rPr lang="en-US" sz="2400" b="1" dirty="0" smtClean="0">
                <a:latin typeface="Cambria" panose="02040503050406030204" pitchFamily="18" charset="0"/>
                <a:ea typeface="Cambria" panose="02040503050406030204" pitchFamily="18" charset="0"/>
              </a:rPr>
              <a:t>But it didn’t unfold that way in the wilderness of Sinai. After listing their may blessings, Paul explains that God was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not well pleased</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with most of them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10:5</a:t>
            </a:r>
            <a:r>
              <a:rPr lang="en-US" sz="2400" b="1" dirty="0" smtClean="0">
                <a:latin typeface="Cambria" panose="02040503050406030204" pitchFamily="18" charset="0"/>
                <a:ea typeface="Cambria" panose="02040503050406030204" pitchFamily="18" charset="0"/>
              </a:rPr>
              <a:t>). </a:t>
            </a:r>
          </a:p>
          <a:p>
            <a:pPr indent="457200">
              <a:spcAft>
                <a:spcPts val="1200"/>
              </a:spcAft>
            </a:pPr>
            <a:r>
              <a:rPr lang="en-US" sz="2400" b="1" dirty="0" smtClean="0">
                <a:latin typeface="Cambria" panose="02040503050406030204" pitchFamily="18" charset="0"/>
                <a:ea typeface="Cambria" panose="02040503050406030204" pitchFamily="18" charset="0"/>
              </a:rPr>
              <a:t>Out of hundreds of thousands of Israelites in that first generation that escaped Egypt, only Joshua and Caleb pleased God. </a:t>
            </a:r>
          </a:p>
          <a:p>
            <a:pPr indent="457200">
              <a:spcAft>
                <a:spcPts val="1200"/>
              </a:spcAft>
            </a:pPr>
            <a:r>
              <a:rPr lang="en-US" sz="2400" b="1" dirty="0" smtClean="0">
                <a:latin typeface="Cambria" panose="02040503050406030204" pitchFamily="18" charset="0"/>
                <a:ea typeface="Cambria" panose="02040503050406030204" pitchFamily="18" charset="0"/>
              </a:rPr>
              <a:t>The rest of the rebellious Israelites – bestowed with indescribable physical and spiritual blessings – were strewn across the wilderness over the next forty years. </a:t>
            </a:r>
          </a:p>
        </p:txBody>
      </p:sp>
    </p:spTree>
    <p:extLst>
      <p:ext uri="{BB962C8B-B14F-4D97-AF65-F5344CB8AC3E}">
        <p14:creationId xmlns:p14="http://schemas.microsoft.com/office/powerpoint/2010/main" xmlns="" val="13488310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3765" y="990600"/>
            <a:ext cx="8467165" cy="5478423"/>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i="1" baseline="30000" dirty="0" smtClean="0">
                <a:effectLst>
                  <a:outerShdw blurRad="38100" dist="38100" dir="2700000" algn="tl">
                    <a:srgbClr val="000000">
                      <a:alpha val="43137"/>
                    </a:srgbClr>
                  </a:outerShdw>
                </a:effectLst>
                <a:latin typeface="Georgia" panose="02040502050405020303" pitchFamily="18" charset="0"/>
              </a:rPr>
              <a:t>6</a:t>
            </a:r>
            <a:r>
              <a:rPr lang="en-US" sz="2600" i="1" dirty="0" smtClean="0">
                <a:latin typeface="Georgia" panose="02040502050405020303" pitchFamily="18" charset="0"/>
              </a:rPr>
              <a:t>Now </a:t>
            </a:r>
            <a:r>
              <a:rPr lang="en-US" sz="2600" i="1" dirty="0">
                <a:latin typeface="Georgia" panose="02040502050405020303" pitchFamily="18" charset="0"/>
              </a:rPr>
              <a:t>these things became our examples, to the intent that we should not lust after evil things as they also lusted</a:t>
            </a:r>
            <a:r>
              <a:rPr lang="en-US" sz="2600" i="1" dirty="0" smtClean="0">
                <a:latin typeface="Georgia" panose="02040502050405020303" pitchFamily="18" charset="0"/>
              </a:rPr>
              <a:t>. </a:t>
            </a:r>
            <a:r>
              <a:rPr lang="en-US" sz="2600" i="1" dirty="0">
                <a:latin typeface="Georgia" panose="02040502050405020303" pitchFamily="18" charset="0"/>
              </a:rPr>
              <a:t> </a:t>
            </a:r>
            <a:r>
              <a:rPr lang="en-US" sz="2600" b="1" i="1" baseline="30000" dirty="0" smtClean="0">
                <a:effectLst>
                  <a:outerShdw blurRad="38100" dist="38100" dir="2700000" algn="tl">
                    <a:srgbClr val="000000">
                      <a:alpha val="43137"/>
                    </a:srgbClr>
                  </a:outerShdw>
                </a:effectLst>
                <a:latin typeface="Georgia" panose="02040502050405020303" pitchFamily="18" charset="0"/>
              </a:rPr>
              <a:t>7</a:t>
            </a:r>
            <a:r>
              <a:rPr lang="en-US" sz="2600" i="1" dirty="0" smtClean="0">
                <a:latin typeface="Georgia" panose="02040502050405020303" pitchFamily="18" charset="0"/>
              </a:rPr>
              <a:t>And </a:t>
            </a:r>
            <a:r>
              <a:rPr lang="en-US" sz="2600" i="1" dirty="0">
                <a:latin typeface="Georgia" panose="02040502050405020303" pitchFamily="18" charset="0"/>
              </a:rPr>
              <a:t>do not become idolaters as were some of them. </a:t>
            </a:r>
            <a:r>
              <a:rPr lang="en-US" sz="2600" i="1" dirty="0" smtClean="0">
                <a:latin typeface="Georgia" panose="02040502050405020303" pitchFamily="18" charset="0"/>
              </a:rPr>
              <a:t> As </a:t>
            </a:r>
            <a:r>
              <a:rPr lang="en-US" sz="2600" i="1" dirty="0">
                <a:latin typeface="Georgia" panose="02040502050405020303" pitchFamily="18" charset="0"/>
              </a:rPr>
              <a:t>it is written, “The people sat down to eat and drink, and rose up to play</a:t>
            </a:r>
            <a:r>
              <a:rPr lang="en-US" sz="2600" i="1" dirty="0" smtClean="0">
                <a:latin typeface="Georgia" panose="02040502050405020303" pitchFamily="18" charset="0"/>
              </a:rPr>
              <a:t>.” </a:t>
            </a:r>
            <a:r>
              <a:rPr lang="en-US" sz="2600" i="1" dirty="0">
                <a:latin typeface="Georgia" panose="02040502050405020303" pitchFamily="18" charset="0"/>
              </a:rPr>
              <a:t> </a:t>
            </a:r>
            <a:r>
              <a:rPr lang="en-US" sz="2600" b="1" i="1" baseline="30000" dirty="0" smtClean="0">
                <a:effectLst>
                  <a:outerShdw blurRad="38100" dist="38100" dir="2700000" algn="tl">
                    <a:srgbClr val="000000">
                      <a:alpha val="43137"/>
                    </a:srgbClr>
                  </a:outerShdw>
                </a:effectLst>
                <a:latin typeface="Georgia" panose="02040502050405020303" pitchFamily="18" charset="0"/>
              </a:rPr>
              <a:t>8</a:t>
            </a:r>
            <a:r>
              <a:rPr lang="en-US" sz="2600" i="1" dirty="0" smtClean="0">
                <a:latin typeface="Georgia" panose="02040502050405020303" pitchFamily="18" charset="0"/>
              </a:rPr>
              <a:t>Nor </a:t>
            </a:r>
            <a:r>
              <a:rPr lang="en-US" sz="2600" i="1" dirty="0">
                <a:latin typeface="Georgia" panose="02040502050405020303" pitchFamily="18" charset="0"/>
              </a:rPr>
              <a:t>let us commit sexual immorality, as some of them did, and in one day twenty-three thousand fell; </a:t>
            </a:r>
            <a:r>
              <a:rPr lang="en-US" sz="2600" b="1" i="1" baseline="30000" dirty="0" smtClean="0">
                <a:effectLst>
                  <a:outerShdw blurRad="38100" dist="38100" dir="2700000" algn="tl">
                    <a:srgbClr val="000000">
                      <a:alpha val="43137"/>
                    </a:srgbClr>
                  </a:outerShdw>
                </a:effectLst>
                <a:latin typeface="Georgia" panose="02040502050405020303" pitchFamily="18" charset="0"/>
              </a:rPr>
              <a:t>9</a:t>
            </a:r>
            <a:r>
              <a:rPr lang="en-US" sz="2600" i="1" dirty="0" smtClean="0">
                <a:latin typeface="Georgia" panose="02040502050405020303" pitchFamily="18" charset="0"/>
              </a:rPr>
              <a:t>nor </a:t>
            </a:r>
            <a:r>
              <a:rPr lang="en-US" sz="2600" i="1" dirty="0">
                <a:latin typeface="Georgia" panose="02040502050405020303" pitchFamily="18" charset="0"/>
              </a:rPr>
              <a:t>let us tempt Christ, as some of them also tempted, and were destroyed by serpents; </a:t>
            </a:r>
            <a:r>
              <a:rPr lang="en-US" sz="2600" b="1" i="1" baseline="30000" dirty="0" smtClean="0">
                <a:effectLst>
                  <a:outerShdw blurRad="38100" dist="38100" dir="2700000" algn="tl">
                    <a:srgbClr val="000000">
                      <a:alpha val="43137"/>
                    </a:srgbClr>
                  </a:outerShdw>
                </a:effectLst>
                <a:latin typeface="Georgia" panose="02040502050405020303" pitchFamily="18" charset="0"/>
              </a:rPr>
              <a:t>10</a:t>
            </a:r>
            <a:r>
              <a:rPr lang="en-US" sz="2600" i="1" dirty="0" smtClean="0">
                <a:latin typeface="Georgia" panose="02040502050405020303" pitchFamily="18" charset="0"/>
              </a:rPr>
              <a:t>nor </a:t>
            </a:r>
            <a:r>
              <a:rPr lang="en-US" sz="2600" i="1" dirty="0">
                <a:latin typeface="Georgia" panose="02040502050405020303" pitchFamily="18" charset="0"/>
              </a:rPr>
              <a:t>complain, as some of them also complained, and were destroyed by the </a:t>
            </a:r>
            <a:r>
              <a:rPr lang="en-US" sz="2600" i="1" dirty="0" smtClean="0">
                <a:latin typeface="Georgia" panose="02040502050405020303" pitchFamily="18" charset="0"/>
              </a:rPr>
              <a:t>destroyer. </a:t>
            </a:r>
            <a:r>
              <a:rPr lang="en-US" sz="2600" b="1" i="1" baseline="30000" dirty="0" smtClean="0">
                <a:effectLst>
                  <a:outerShdw blurRad="38100" dist="38100" dir="2700000" algn="tl">
                    <a:srgbClr val="000000">
                      <a:alpha val="43137"/>
                    </a:srgbClr>
                  </a:outerShdw>
                </a:effectLst>
                <a:latin typeface="Georgia" panose="02040502050405020303" pitchFamily="18" charset="0"/>
              </a:rPr>
              <a:t>11</a:t>
            </a:r>
            <a:r>
              <a:rPr lang="en-US" sz="2600" i="1" dirty="0" smtClean="0">
                <a:latin typeface="Georgia" panose="02040502050405020303" pitchFamily="18" charset="0"/>
              </a:rPr>
              <a:t>Now </a:t>
            </a:r>
            <a:r>
              <a:rPr lang="en-US" sz="2600" i="1" dirty="0">
                <a:latin typeface="Georgia" panose="02040502050405020303" pitchFamily="18" charset="0"/>
              </a:rPr>
              <a:t>all these things happened to them as examples, and they were written for our admonition, upon whom the ends of the ages have come.</a:t>
            </a:r>
          </a:p>
        </p:txBody>
      </p:sp>
      <p:sp>
        <p:nvSpPr>
          <p:cNvPr id="6" name="Title 1"/>
          <p:cNvSpPr>
            <a:spLocks noGrp="1"/>
          </p:cNvSpPr>
          <p:nvPr>
            <p:ph type="title"/>
          </p:nvPr>
        </p:nvSpPr>
        <p:spPr>
          <a:xfrm>
            <a:off x="313765"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10:6-11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7808555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10:6-11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15151" y="1066800"/>
            <a:ext cx="8785413" cy="5509200"/>
          </a:xfrm>
          <a:prstGeom prst="rect">
            <a:avLst/>
          </a:prstGeom>
          <a:noFill/>
          <a:effectLst/>
        </p:spPr>
        <p:txBody>
          <a:bodyPr wrap="square" rtlCol="0">
            <a:spAutoFit/>
          </a:bodyPr>
          <a:lstStyle/>
          <a:p>
            <a:pPr indent="457200">
              <a:spcAft>
                <a:spcPts val="1200"/>
              </a:spcAft>
            </a:pPr>
            <a:r>
              <a:rPr lang="en-US" sz="2400" b="1" dirty="0" smtClean="0">
                <a:latin typeface="Cambria" panose="02040503050406030204" pitchFamily="18" charset="0"/>
                <a:ea typeface="Cambria" panose="02040503050406030204" pitchFamily="18" charset="0"/>
              </a:rPr>
              <a:t>Swindoll says … </a:t>
            </a:r>
            <a:r>
              <a:rPr lang="en-US" sz="2400" b="1" i="1" dirty="0" smtClean="0">
                <a:latin typeface="Cambria" panose="02040503050406030204" pitchFamily="18" charset="0"/>
                <a:ea typeface="Cambria" panose="02040503050406030204" pitchFamily="18" charset="0"/>
              </a:rPr>
              <a:t>“What a spectacle is that which is called up by the apostle before the eyes of the self-satisfied Corinthians: all those bodies sated with miraculous food and drink, littering the soil of the desert!”</a:t>
            </a:r>
          </a:p>
          <a:p>
            <a:pPr indent="457200">
              <a:spcAft>
                <a:spcPts val="1200"/>
              </a:spcAft>
            </a:pPr>
            <a:r>
              <a:rPr lang="en-US" sz="2400" b="1" dirty="0" smtClean="0">
                <a:latin typeface="Cambria" panose="02040503050406030204" pitchFamily="18" charset="0"/>
                <a:ea typeface="Cambria" panose="02040503050406030204" pitchFamily="18" charset="0"/>
              </a:rPr>
              <a:t>Paul, now uses the Hebrews disobedience and judgment as a warning to the believers in Corinth.  Noting how they </a:t>
            </a:r>
            <a:r>
              <a:rPr lang="en-US" sz="2400" b="1" dirty="0">
                <a:latin typeface="Cambria" panose="02040503050406030204" pitchFamily="18" charset="0"/>
                <a:ea typeface="Cambria" panose="02040503050406030204" pitchFamily="18" charset="0"/>
              </a:rPr>
              <a:t>fail to please God who had delivered </a:t>
            </a:r>
            <a:r>
              <a:rPr lang="en-US" sz="2400" b="1" dirty="0" smtClean="0">
                <a:latin typeface="Cambria" panose="02040503050406030204" pitchFamily="18" charset="0"/>
                <a:ea typeface="Cambria" panose="02040503050406030204" pitchFamily="18" charset="0"/>
              </a:rPr>
              <a:t>them, he points out the vices that the Hebrews and the Corinthians had in common. </a:t>
            </a:r>
          </a:p>
          <a:p>
            <a:pPr marL="573088" indent="-342900">
              <a:spcAft>
                <a:spcPts val="600"/>
              </a:spcAft>
              <a:buFont typeface="Wingdings" panose="05000000000000000000" pitchFamily="2" charset="2"/>
              <a:buChar char="Ø"/>
              <a:tabLst>
                <a:tab pos="511175" algn="l"/>
              </a:tabLst>
            </a:pPr>
            <a:r>
              <a:rPr lang="en-US" sz="2400" b="1" dirty="0" smtClean="0">
                <a:latin typeface="Cambria" panose="02040503050406030204" pitchFamily="18" charset="0"/>
                <a:ea typeface="Cambria" panose="02040503050406030204" pitchFamily="18" charset="0"/>
              </a:rPr>
              <a:t>They craved evil things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10:6</a:t>
            </a:r>
            <a:r>
              <a:rPr lang="en-US" sz="2400" b="1" dirty="0" smtClean="0">
                <a:latin typeface="Cambria" panose="02040503050406030204" pitchFamily="18" charset="0"/>
                <a:ea typeface="Cambria" panose="02040503050406030204" pitchFamily="18" charset="0"/>
              </a:rPr>
              <a:t>) </a:t>
            </a:r>
          </a:p>
          <a:p>
            <a:pPr marL="573088" indent="-342900">
              <a:spcAft>
                <a:spcPts val="600"/>
              </a:spcAft>
              <a:buFont typeface="Wingdings" panose="05000000000000000000" pitchFamily="2" charset="2"/>
              <a:buChar char="Ø"/>
              <a:tabLst>
                <a:tab pos="511175" algn="l"/>
              </a:tabLst>
            </a:pPr>
            <a:r>
              <a:rPr lang="en-US" sz="2400" b="1" dirty="0" smtClean="0">
                <a:latin typeface="Cambria" panose="02040503050406030204" pitchFamily="18" charset="0"/>
                <a:ea typeface="Cambria" panose="02040503050406030204" pitchFamily="18" charset="0"/>
              </a:rPr>
              <a:t>They engaged in idolatry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10:7</a:t>
            </a:r>
            <a:r>
              <a:rPr lang="en-US" sz="2400" b="1" dirty="0" smtClean="0">
                <a:latin typeface="Cambria" panose="02040503050406030204" pitchFamily="18" charset="0"/>
                <a:ea typeface="Cambria" panose="02040503050406030204" pitchFamily="18" charset="0"/>
              </a:rPr>
              <a:t>)</a:t>
            </a:r>
          </a:p>
          <a:p>
            <a:pPr marL="573088" indent="-342900">
              <a:spcAft>
                <a:spcPts val="600"/>
              </a:spcAft>
              <a:buFont typeface="Wingdings" panose="05000000000000000000" pitchFamily="2" charset="2"/>
              <a:buChar char="Ø"/>
              <a:tabLst>
                <a:tab pos="511175" algn="l"/>
              </a:tabLst>
            </a:pPr>
            <a:r>
              <a:rPr lang="en-US" sz="2400" b="1" dirty="0" smtClean="0">
                <a:latin typeface="Cambria" panose="02040503050406030204" pitchFamily="18" charset="0"/>
                <a:ea typeface="Cambria" panose="02040503050406030204" pitchFamily="18" charset="0"/>
              </a:rPr>
              <a:t>They became immoral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10:8</a:t>
            </a:r>
            <a:r>
              <a:rPr lang="en-US" sz="2400" b="1" dirty="0" smtClean="0">
                <a:latin typeface="Cambria" panose="02040503050406030204" pitchFamily="18" charset="0"/>
                <a:ea typeface="Cambria" panose="02040503050406030204" pitchFamily="18" charset="0"/>
              </a:rPr>
              <a:t>)</a:t>
            </a:r>
          </a:p>
          <a:p>
            <a:pPr marL="573088" indent="-342900">
              <a:spcAft>
                <a:spcPts val="600"/>
              </a:spcAft>
              <a:buFont typeface="Wingdings" panose="05000000000000000000" pitchFamily="2" charset="2"/>
              <a:buChar char="Ø"/>
              <a:tabLst>
                <a:tab pos="511175" algn="l"/>
              </a:tabLst>
            </a:pPr>
            <a:r>
              <a:rPr lang="en-US" sz="2400" b="1" dirty="0" smtClean="0">
                <a:latin typeface="Cambria" panose="02040503050406030204" pitchFamily="18" charset="0"/>
                <a:ea typeface="Cambria" panose="02040503050406030204" pitchFamily="18" charset="0"/>
              </a:rPr>
              <a:t>They tested the Lord’s faithfulness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10:9</a:t>
            </a:r>
            <a:r>
              <a:rPr lang="en-US" sz="2400" b="1" dirty="0" smtClean="0">
                <a:latin typeface="Cambria" panose="02040503050406030204" pitchFamily="18" charset="0"/>
                <a:ea typeface="Cambria" panose="02040503050406030204" pitchFamily="18" charset="0"/>
              </a:rPr>
              <a:t>)</a:t>
            </a:r>
          </a:p>
          <a:p>
            <a:pPr marL="573088" indent="-342900">
              <a:spcAft>
                <a:spcPts val="600"/>
              </a:spcAft>
              <a:buFont typeface="Wingdings" panose="05000000000000000000" pitchFamily="2" charset="2"/>
              <a:buChar char="Ø"/>
              <a:tabLst>
                <a:tab pos="511175" algn="l"/>
              </a:tabLst>
            </a:pPr>
            <a:r>
              <a:rPr lang="en-US" sz="2400" b="1" dirty="0" smtClean="0">
                <a:latin typeface="Cambria" panose="02040503050406030204" pitchFamily="18" charset="0"/>
                <a:ea typeface="Cambria" panose="02040503050406030204" pitchFamily="18" charset="0"/>
              </a:rPr>
              <a:t>They grumbled against God’s leaders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10:10</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14949299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10:6-11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15152" y="1066800"/>
            <a:ext cx="8785413" cy="5724644"/>
          </a:xfrm>
          <a:prstGeom prst="rect">
            <a:avLst/>
          </a:prstGeom>
          <a:noFill/>
          <a:effectLst/>
        </p:spPr>
        <p:txBody>
          <a:bodyPr wrap="square" rtlCol="0">
            <a:spAutoFit/>
          </a:bodyPr>
          <a:lstStyle/>
          <a:p>
            <a:pPr marL="233363" indent="-179388">
              <a:buFont typeface="Wingdings" panose="05000000000000000000" pitchFamily="2" charset="2"/>
              <a:buChar char="Ø"/>
              <a:tabLst>
                <a:tab pos="169863" algn="l"/>
                <a:tab pos="2333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They craved evil things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10:6</a:t>
            </a:r>
            <a:r>
              <a:rPr lang="en-US" sz="2400" b="1" dirty="0" smtClean="0">
                <a:latin typeface="Cambria" panose="02040503050406030204" pitchFamily="18" charset="0"/>
                <a:ea typeface="Cambria" panose="02040503050406030204" pitchFamily="18" charset="0"/>
              </a:rPr>
              <a:t>).  Paul starts this list by identifying a deep-seated attitude of the heart – lusting after evil.  Dissatisfied and ungrateful for their blessings, the Hebrews kept longing to go back to Egypt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Num. 11:4-6</a:t>
            </a:r>
            <a:r>
              <a:rPr lang="en-US" sz="2400" b="1" dirty="0" smtClean="0">
                <a:latin typeface="Cambria" panose="02040503050406030204" pitchFamily="18" charset="0"/>
                <a:ea typeface="Cambria" panose="02040503050406030204" pitchFamily="18" charset="0"/>
              </a:rPr>
              <a:t>). </a:t>
            </a:r>
          </a:p>
          <a:p>
            <a:pPr marL="233363">
              <a:spcAft>
                <a:spcPts val="600"/>
              </a:spcAft>
              <a:tabLst>
                <a:tab pos="233363" algn="l"/>
                <a:tab pos="511175" algn="l"/>
              </a:tabLst>
            </a:pPr>
            <a:endParaRPr lang="en-US" sz="500" b="1" dirty="0" smtClean="0">
              <a:latin typeface="Cambria" panose="02040503050406030204" pitchFamily="18" charset="0"/>
              <a:ea typeface="Cambria" panose="02040503050406030204" pitchFamily="18" charset="0"/>
            </a:endParaRPr>
          </a:p>
          <a:p>
            <a:pPr marL="230188">
              <a:tabLst>
                <a:tab pos="511175"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Corinthians, like many believers today, struggled against their former lifestyles, tempted to </a:t>
            </a:r>
            <a:r>
              <a:rPr lang="en-US" sz="2400" b="1" i="1" dirty="0" smtClean="0">
                <a:latin typeface="Cambria" panose="02040503050406030204" pitchFamily="18" charset="0"/>
                <a:ea typeface="Cambria" panose="02040503050406030204" pitchFamily="18" charset="0"/>
              </a:rPr>
              <a:t>“go back”</a:t>
            </a:r>
            <a:r>
              <a:rPr lang="en-US" sz="2400" b="1" dirty="0" smtClean="0">
                <a:latin typeface="Cambria" panose="02040503050406030204" pitchFamily="18" charset="0"/>
                <a:ea typeface="Cambria" panose="02040503050406030204" pitchFamily="18" charset="0"/>
              </a:rPr>
              <a:t> to the evil of their past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6:9-11</a:t>
            </a:r>
            <a:r>
              <a:rPr lang="en-US" sz="2400" b="1" dirty="0" smtClean="0">
                <a:latin typeface="Cambria" panose="02040503050406030204" pitchFamily="18" charset="0"/>
                <a:ea typeface="Cambria" panose="02040503050406030204" pitchFamily="18" charset="0"/>
              </a:rPr>
              <a:t>).</a:t>
            </a:r>
            <a:r>
              <a:rPr lang="en-US" sz="800" b="1" dirty="0" smtClean="0">
                <a:latin typeface="Cambria" panose="02040503050406030204" pitchFamily="18" charset="0"/>
                <a:ea typeface="Cambria" panose="02040503050406030204" pitchFamily="18" charset="0"/>
              </a:rPr>
              <a:t> </a:t>
            </a:r>
          </a:p>
          <a:p>
            <a:pPr marL="230188">
              <a:spcAft>
                <a:spcPts val="600"/>
              </a:spcAft>
              <a:tabLst>
                <a:tab pos="511175" algn="l"/>
              </a:tabLst>
            </a:pPr>
            <a:endParaRPr lang="en-US" sz="500" b="1" dirty="0" smtClean="0">
              <a:latin typeface="Cambria" panose="02040503050406030204" pitchFamily="18" charset="0"/>
              <a:ea typeface="Cambria" panose="02040503050406030204" pitchFamily="18" charset="0"/>
            </a:endParaRPr>
          </a:p>
          <a:p>
            <a:pPr marL="233363" indent="-233363">
              <a:buFont typeface="Wingdings" panose="05000000000000000000" pitchFamily="2" charset="2"/>
              <a:buChar char="Ø"/>
              <a:tabLst>
                <a:tab pos="2333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They engaged in idolatry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10:7</a:t>
            </a:r>
            <a:r>
              <a:rPr lang="en-US" sz="2400" b="1" dirty="0" smtClean="0">
                <a:latin typeface="Cambria" panose="02040503050406030204" pitchFamily="18" charset="0"/>
                <a:ea typeface="Cambria" panose="02040503050406030204" pitchFamily="18" charset="0"/>
              </a:rPr>
              <a:t>).  After being delivered by the great </a:t>
            </a:r>
            <a:r>
              <a:rPr lang="en-US" sz="2400" b="1" i="1" dirty="0" smtClean="0">
                <a:latin typeface="Cambria" panose="02040503050406030204" pitchFamily="18" charset="0"/>
                <a:ea typeface="Cambria" panose="02040503050406030204" pitchFamily="18" charset="0"/>
              </a:rPr>
              <a:t>“I AM,”</a:t>
            </a:r>
            <a:r>
              <a:rPr lang="en-US" sz="2400" b="1" dirty="0" smtClean="0">
                <a:latin typeface="Cambria" panose="02040503050406030204" pitchFamily="18" charset="0"/>
                <a:ea typeface="Cambria" panose="02040503050406030204" pitchFamily="18" charset="0"/>
              </a:rPr>
              <a:t> the Hebrews fashioned a golden calf idol and declared it to be their god.  </a:t>
            </a:r>
            <a:r>
              <a:rPr lang="en-US" sz="2400" b="1" i="1" dirty="0" smtClean="0">
                <a:latin typeface="Cambria" panose="02040503050406030204" pitchFamily="18" charset="0"/>
                <a:ea typeface="Cambria" panose="02040503050406030204" pitchFamily="18" charset="0"/>
              </a:rPr>
              <a:t>An idol is anything that take God’s rightful place on the throne of our lives</a:t>
            </a:r>
            <a:r>
              <a:rPr lang="en-US" sz="2400" b="1" dirty="0" smtClean="0">
                <a:latin typeface="Cambria" panose="02040503050406030204" pitchFamily="18" charset="0"/>
                <a:ea typeface="Cambria" panose="02040503050406030204" pitchFamily="18" charset="0"/>
              </a:rPr>
              <a:t>. </a:t>
            </a:r>
          </a:p>
          <a:p>
            <a:pPr>
              <a:spcAft>
                <a:spcPts val="600"/>
              </a:spcAft>
              <a:tabLst>
                <a:tab pos="233363" algn="l"/>
              </a:tabLst>
            </a:pPr>
            <a:endParaRPr lang="en-US" sz="500" b="1" dirty="0" smtClean="0">
              <a:latin typeface="Cambria" panose="02040503050406030204" pitchFamily="18" charset="0"/>
              <a:ea typeface="Cambria" panose="02040503050406030204" pitchFamily="18" charset="0"/>
            </a:endParaRPr>
          </a:p>
          <a:p>
            <a:pPr marL="233363">
              <a:tabLst>
                <a:tab pos="233363" algn="l"/>
                <a:tab pos="457200" algn="l"/>
              </a:tabLst>
            </a:pPr>
            <a:r>
              <a:rPr lang="en-US" sz="2400" b="1" dirty="0" smtClean="0">
                <a:latin typeface="Cambria" panose="02040503050406030204" pitchFamily="18" charset="0"/>
                <a:ea typeface="Cambria" panose="02040503050406030204" pitchFamily="18" charset="0"/>
              </a:rPr>
              <a:t>    The Corinthians, like many today, placed other people and other things above the appropriate and solitary lordship of 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3:3-4</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13401694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10:6-11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15152" y="1066800"/>
            <a:ext cx="8785413" cy="5724644"/>
          </a:xfrm>
          <a:prstGeom prst="rect">
            <a:avLst/>
          </a:prstGeom>
          <a:noFill/>
          <a:effectLst/>
        </p:spPr>
        <p:txBody>
          <a:bodyPr wrap="square" rtlCol="0">
            <a:spAutoFit/>
          </a:bodyPr>
          <a:lstStyle/>
          <a:p>
            <a:pPr marL="233363" indent="-179388">
              <a:buFont typeface="Wingdings" panose="05000000000000000000" pitchFamily="2" charset="2"/>
              <a:buChar char="Ø"/>
              <a:tabLst>
                <a:tab pos="169863" algn="l"/>
                <a:tab pos="2333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They became immoral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10:8</a:t>
            </a:r>
            <a:r>
              <a:rPr lang="en-US" sz="2400" b="1" dirty="0" smtClean="0">
                <a:latin typeface="Cambria" panose="02040503050406030204" pitchFamily="18" charset="0"/>
                <a:ea typeface="Cambria" panose="02040503050406030204" pitchFamily="18" charset="0"/>
              </a:rPr>
              <a:t>).  The Israelites turned their idolatry that began with an evil attitude and continued with a substitution of other things for God, </a:t>
            </a:r>
            <a:r>
              <a:rPr lang="en-US" sz="2400" b="1" dirty="0">
                <a:latin typeface="Cambria" panose="02040503050406030204" pitchFamily="18" charset="0"/>
                <a:ea typeface="Cambria" panose="02040503050406030204" pitchFamily="18" charset="0"/>
              </a:rPr>
              <a:t>into a drunken orgy </a:t>
            </a:r>
            <a:r>
              <a:rPr lang="en-US" sz="2400" b="1" dirty="0" smtClean="0">
                <a:latin typeface="Cambria" panose="02040503050406030204" pitchFamily="18" charset="0"/>
                <a:ea typeface="Cambria" panose="02040503050406030204" pitchFamily="18" charset="0"/>
              </a:rPr>
              <a:t>resulting in immoral corruption of character and action  </a:t>
            </a:r>
            <a:r>
              <a:rPr lang="en-US" sz="2400" b="1" dirty="0">
                <a:latin typeface="Cambria" panose="02040503050406030204" pitchFamily="18" charset="0"/>
                <a:ea typeface="Cambria" panose="02040503050406030204" pitchFamily="18" charset="0"/>
              </a:rPr>
              <a:t>(</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Ex. 32:6-7</a:t>
            </a:r>
            <a:r>
              <a:rPr lang="en-US" sz="2400" b="1" dirty="0">
                <a:latin typeface="Cambria" panose="02040503050406030204" pitchFamily="18" charset="0"/>
                <a:ea typeface="Cambria" panose="02040503050406030204" pitchFamily="18" charset="0"/>
              </a:rPr>
              <a:t>). </a:t>
            </a:r>
            <a:endParaRPr lang="en-US" sz="2400" b="1" dirty="0" smtClean="0">
              <a:latin typeface="Cambria" panose="02040503050406030204" pitchFamily="18" charset="0"/>
              <a:ea typeface="Cambria" panose="02040503050406030204" pitchFamily="18" charset="0"/>
            </a:endParaRPr>
          </a:p>
          <a:p>
            <a:pPr marL="233363">
              <a:spcAft>
                <a:spcPts val="600"/>
              </a:spcAft>
              <a:tabLst>
                <a:tab pos="233363" algn="l"/>
                <a:tab pos="511175" algn="l"/>
              </a:tabLst>
            </a:pPr>
            <a:endParaRPr lang="en-US" sz="500" b="1" dirty="0" smtClean="0">
              <a:latin typeface="Cambria" panose="02040503050406030204" pitchFamily="18" charset="0"/>
              <a:ea typeface="Cambria" panose="02040503050406030204" pitchFamily="18" charset="0"/>
            </a:endParaRPr>
          </a:p>
          <a:p>
            <a:pPr marL="230188">
              <a:tabLst>
                <a:tab pos="511175"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Corinthians, too, had their share of impurity in attitude and practice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5:1-2</a:t>
            </a:r>
            <a:r>
              <a:rPr lang="en-US" sz="2400" b="1" dirty="0" smtClean="0">
                <a:latin typeface="Cambria" panose="02040503050406030204" pitchFamily="18" charset="0"/>
                <a:ea typeface="Cambria" panose="02040503050406030204" pitchFamily="18" charset="0"/>
              </a:rPr>
              <a:t>). </a:t>
            </a:r>
            <a:endParaRPr lang="en-US" sz="800" b="1" dirty="0" smtClean="0">
              <a:latin typeface="Cambria" panose="02040503050406030204" pitchFamily="18" charset="0"/>
              <a:ea typeface="Cambria" panose="02040503050406030204" pitchFamily="18" charset="0"/>
            </a:endParaRPr>
          </a:p>
          <a:p>
            <a:pPr marL="230188">
              <a:spcAft>
                <a:spcPts val="600"/>
              </a:spcAft>
              <a:tabLst>
                <a:tab pos="511175" algn="l"/>
              </a:tabLst>
            </a:pPr>
            <a:endParaRPr lang="en-US" sz="500" b="1" dirty="0" smtClean="0">
              <a:latin typeface="Cambria" panose="02040503050406030204" pitchFamily="18" charset="0"/>
              <a:ea typeface="Cambria" panose="02040503050406030204" pitchFamily="18" charset="0"/>
            </a:endParaRPr>
          </a:p>
          <a:p>
            <a:pPr marL="233363" indent="-233363">
              <a:buFont typeface="Wingdings" panose="05000000000000000000" pitchFamily="2" charset="2"/>
              <a:buChar char="Ø"/>
              <a:tabLst>
                <a:tab pos="2333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They tested the Lord’s faithfulness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10:9</a:t>
            </a:r>
            <a:r>
              <a:rPr lang="en-US" sz="2400" b="1" dirty="0" smtClean="0">
                <a:latin typeface="Cambria" panose="02040503050406030204" pitchFamily="18" charset="0"/>
                <a:ea typeface="Cambria" panose="02040503050406030204" pitchFamily="18" charset="0"/>
              </a:rPr>
              <a:t>).  Doubting God’s faithfulness to provide for them, they asked Moses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Why have you brought us up out of Egypt to die in the wilderness</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God </a:t>
            </a:r>
            <a:r>
              <a:rPr lang="en-US" sz="2400" b="1" dirty="0">
                <a:latin typeface="Cambria" panose="02040503050406030204" pitchFamily="18" charset="0"/>
                <a:ea typeface="Cambria" panose="02040503050406030204" pitchFamily="18" charset="0"/>
              </a:rPr>
              <a:t>responded with </a:t>
            </a:r>
            <a:r>
              <a:rPr lang="en-US" sz="2400" b="1" dirty="0" smtClean="0">
                <a:latin typeface="Cambria" panose="02040503050406030204" pitchFamily="18" charset="0"/>
                <a:ea typeface="Cambria" panose="02040503050406030204" pitchFamily="18" charset="0"/>
              </a:rPr>
              <a:t>judgment (Num. 21:5-6).  Daring God to come through on His promises showed a lack of faith.</a:t>
            </a:r>
          </a:p>
          <a:p>
            <a:pPr>
              <a:spcAft>
                <a:spcPts val="600"/>
              </a:spcAft>
              <a:tabLst>
                <a:tab pos="233363" algn="l"/>
              </a:tabLst>
            </a:pPr>
            <a:endParaRPr lang="en-US" sz="500" b="1" dirty="0" smtClean="0">
              <a:latin typeface="Cambria" panose="02040503050406030204" pitchFamily="18" charset="0"/>
              <a:ea typeface="Cambria" panose="02040503050406030204" pitchFamily="18" charset="0"/>
            </a:endParaRPr>
          </a:p>
          <a:p>
            <a:pPr marL="233363">
              <a:tabLst>
                <a:tab pos="233363" algn="l"/>
                <a:tab pos="457200" algn="l"/>
              </a:tabLst>
            </a:pPr>
            <a:r>
              <a:rPr lang="en-US" sz="2400" b="1" dirty="0" smtClean="0">
                <a:latin typeface="Cambria" panose="02040503050406030204" pitchFamily="18" charset="0"/>
                <a:ea typeface="Cambria" panose="02040503050406030204" pitchFamily="18" charset="0"/>
              </a:rPr>
              <a:t>    Like the Hebrews, some in Corinth, failed to fully believe even the basic tenets of Christian doctrine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15:12</a:t>
            </a:r>
            <a:r>
              <a:rPr lang="en-US" sz="240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24249770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138206"/>
            <a:ext cx="85344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5" y="1143000"/>
            <a:ext cx="8619565" cy="5539978"/>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As </a:t>
            </a:r>
            <a:r>
              <a:rPr lang="en-US" sz="2350" b="1" dirty="0">
                <a:latin typeface="Cambria" panose="02040503050406030204" pitchFamily="18" charset="0"/>
                <a:ea typeface="Cambria" panose="02040503050406030204" pitchFamily="18" charset="0"/>
              </a:rPr>
              <a:t>we continue our </a:t>
            </a:r>
            <a:r>
              <a:rPr lang="en-US" sz="2350" b="1" dirty="0" smtClean="0">
                <a:latin typeface="Cambria" panose="02040503050406030204" pitchFamily="18" charset="0"/>
                <a:ea typeface="Cambria" panose="02040503050406030204" pitchFamily="18" charset="0"/>
              </a:rPr>
              <a:t>study in First</a:t>
            </a:r>
            <a:r>
              <a:rPr lang="en-US" sz="2350" b="1" dirty="0" smtClean="0">
                <a:solidFill>
                  <a:srgbClr val="C00000"/>
                </a:solidFill>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Corinthians, </a:t>
            </a:r>
            <a:r>
              <a:rPr lang="en-US" sz="2350" b="1" dirty="0">
                <a:latin typeface="Cambria" panose="02040503050406030204" pitchFamily="18" charset="0"/>
                <a:ea typeface="Cambria" panose="02040503050406030204" pitchFamily="18" charset="0"/>
              </a:rPr>
              <a:t>we are </a:t>
            </a:r>
            <a:r>
              <a:rPr lang="en-US" sz="2350" b="1" dirty="0" smtClean="0">
                <a:latin typeface="Cambria" panose="02040503050406030204" pitchFamily="18" charset="0"/>
                <a:ea typeface="Cambria" panose="02040503050406030204" pitchFamily="18" charset="0"/>
              </a:rPr>
              <a:t>reminded </a:t>
            </a:r>
            <a:r>
              <a:rPr lang="en-US" sz="2350" b="1" dirty="0">
                <a:latin typeface="Cambria" panose="02040503050406030204" pitchFamily="18" charset="0"/>
                <a:ea typeface="Cambria" panose="02040503050406030204" pitchFamily="18" charset="0"/>
              </a:rPr>
              <a:t>that the </a:t>
            </a:r>
            <a:r>
              <a:rPr lang="en-US" sz="2350" b="1" dirty="0" smtClean="0">
                <a:latin typeface="Cambria" panose="02040503050406030204" pitchFamily="18" charset="0"/>
                <a:ea typeface="Cambria" panose="02040503050406030204" pitchFamily="18" charset="0"/>
              </a:rPr>
              <a:t>theme of this </a:t>
            </a:r>
            <a:r>
              <a:rPr lang="en-US" sz="2350" b="1" dirty="0">
                <a:latin typeface="Cambria" panose="02040503050406030204" pitchFamily="18" charset="0"/>
                <a:ea typeface="Cambria" panose="02040503050406030204" pitchFamily="18" charset="0"/>
              </a:rPr>
              <a:t>letter </a:t>
            </a:r>
            <a:r>
              <a:rPr lang="en-US" sz="2350" b="1" dirty="0" smtClean="0">
                <a:latin typeface="Cambria" panose="02040503050406030204" pitchFamily="18" charset="0"/>
                <a:ea typeface="Cambria" panose="02040503050406030204" pitchFamily="18" charset="0"/>
              </a:rPr>
              <a:t>revolves around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350" b="1" dirty="0">
                <a:latin typeface="Cambria" panose="02040503050406030204" pitchFamily="18" charset="0"/>
                <a:ea typeface="Cambria" panose="02040503050406030204" pitchFamily="18" charset="0"/>
              </a:rPr>
              <a:t>in </a:t>
            </a:r>
            <a:r>
              <a:rPr lang="en-US" sz="2350" b="1" dirty="0" smtClean="0">
                <a:latin typeface="Cambria" panose="02040503050406030204" pitchFamily="18" charset="0"/>
                <a:ea typeface="Cambria" panose="02040503050406030204" pitchFamily="18" charset="0"/>
              </a:rPr>
              <a:t>the </a:t>
            </a:r>
            <a:r>
              <a:rPr lang="en-US" sz="2350" b="1" dirty="0">
                <a:latin typeface="Cambria" panose="02040503050406030204" pitchFamily="18" charset="0"/>
                <a:ea typeface="Cambria" panose="02040503050406030204" pitchFamily="18" charset="0"/>
              </a:rPr>
              <a:t>local church and how it influences </a:t>
            </a:r>
            <a:r>
              <a:rPr lang="en-US" sz="235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3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a:t>
            </a:r>
            <a:r>
              <a:rPr lang="en-US" sz="2350" b="1" i="1" dirty="0" smtClean="0">
                <a:latin typeface="Cambria" panose="02040503050406030204" pitchFamily="18" charset="0"/>
                <a:ea typeface="Cambria" panose="02040503050406030204" pitchFamily="18" charset="0"/>
              </a:rPr>
              <a:t>and</a:t>
            </a:r>
            <a:r>
              <a:rPr lang="en-US" sz="2350" b="1" dirty="0" smtClean="0">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growth</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 </a:t>
            </a:r>
            <a:endParaRPr lang="en-US" sz="2350" b="1" dirty="0">
              <a:latin typeface="Cambria" panose="02040503050406030204" pitchFamily="18" charset="0"/>
              <a:ea typeface="Cambria" panose="02040503050406030204" pitchFamily="18" charset="0"/>
            </a:endParaRPr>
          </a:p>
          <a:p>
            <a:pPr>
              <a:tabLst>
                <a:tab pos="457200" algn="l"/>
              </a:tabLst>
            </a:pPr>
            <a:endParaRPr lang="en-US" sz="1200" b="1" dirty="0">
              <a:latin typeface="Cambria" panose="02040503050406030204" pitchFamily="18" charset="0"/>
              <a:ea typeface="Cambria" panose="02040503050406030204" pitchFamily="18" charset="0"/>
            </a:endParaRPr>
          </a:p>
          <a:p>
            <a:pPr>
              <a:tabLst>
                <a:tab pos="457200" algn="l"/>
              </a:tabLst>
            </a:pPr>
            <a:r>
              <a:rPr lang="en-US" sz="2350" b="1" dirty="0" smtClean="0">
                <a:latin typeface="Cambria" panose="02040503050406030204" pitchFamily="18" charset="0"/>
                <a:ea typeface="Cambria" panose="02040503050406030204" pitchFamily="18" charset="0"/>
              </a:rPr>
              <a:t>	</a:t>
            </a:r>
            <a:r>
              <a:rPr lang="en-US" sz="2350" b="1" dirty="0">
                <a:latin typeface="Cambria" panose="02040503050406030204" pitchFamily="18" charset="0"/>
                <a:ea typeface="Cambria" panose="02040503050406030204" pitchFamily="18" charset="0"/>
              </a:rPr>
              <a:t> </a:t>
            </a:r>
            <a:r>
              <a:rPr lang="en-US" sz="2350" b="1" dirty="0" smtClean="0">
                <a:latin typeface="Cambria" panose="02040503050406030204" pitchFamily="18" charset="0"/>
                <a:ea typeface="Cambria" panose="02040503050406030204" pitchFamily="18" charset="0"/>
              </a:rPr>
              <a:t>Remember, the overarching issue in </a:t>
            </a:r>
            <a:r>
              <a:rPr lang="en-US" sz="2350" b="1" dirty="0">
                <a:latin typeface="Cambria" panose="02040503050406030204" pitchFamily="18" charset="0"/>
                <a:ea typeface="Cambria" panose="02040503050406030204" pitchFamily="18" charset="0"/>
              </a:rPr>
              <a:t>the church at Corinth is </a:t>
            </a:r>
            <a:r>
              <a:rPr lang="en-US" sz="2350" b="1" i="1" dirty="0">
                <a:latin typeface="Cambria" panose="02040503050406030204" pitchFamily="18" charset="0"/>
                <a:ea typeface="Cambria" panose="02040503050406030204" pitchFamily="18" charset="0"/>
              </a:rPr>
              <a:t>“</a:t>
            </a:r>
            <a:r>
              <a:rPr lang="en-US" sz="235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Sanctification</a:t>
            </a:r>
            <a:r>
              <a:rPr lang="en-US" sz="2350" b="1" i="1" dirty="0" smtClean="0">
                <a:latin typeface="Cambria" panose="02040503050406030204" pitchFamily="18" charset="0"/>
                <a:ea typeface="Cambria" panose="02040503050406030204" pitchFamily="18" charset="0"/>
              </a:rPr>
              <a:t>”</a:t>
            </a:r>
            <a:r>
              <a:rPr lang="en-US" sz="2350" b="1" dirty="0" smtClean="0">
                <a:latin typeface="Cambria" panose="02040503050406030204" pitchFamily="18" charset="0"/>
                <a:ea typeface="Cambria" panose="02040503050406030204" pitchFamily="18" charset="0"/>
              </a:rPr>
              <a:t> – the </a:t>
            </a:r>
            <a:r>
              <a:rPr lang="en-US" sz="2350" b="1" dirty="0">
                <a:latin typeface="Cambria" panose="02040503050406030204" pitchFamily="18" charset="0"/>
                <a:ea typeface="Cambria" panose="02040503050406030204" pitchFamily="18" charset="0"/>
              </a:rPr>
              <a:t>development </a:t>
            </a:r>
            <a:r>
              <a:rPr lang="en-US" sz="2350" b="1" dirty="0" smtClean="0">
                <a:latin typeface="Cambria" panose="02040503050406030204" pitchFamily="18" charset="0"/>
                <a:ea typeface="Cambria" panose="02040503050406030204" pitchFamily="18" charset="0"/>
              </a:rPr>
              <a:t> of </a:t>
            </a:r>
            <a:r>
              <a:rPr lang="en-US" sz="2350" b="1" dirty="0">
                <a:latin typeface="Cambria" panose="02040503050406030204" pitchFamily="18" charset="0"/>
                <a:ea typeface="Cambria" panose="02040503050406030204" pitchFamily="18" charset="0"/>
              </a:rPr>
              <a:t>Holy character and the application of Christian principles and discipline on an individual and corporate level</a:t>
            </a:r>
            <a:r>
              <a:rPr lang="en-US" sz="2350" b="1" dirty="0" smtClean="0">
                <a:latin typeface="Cambria" panose="02040503050406030204" pitchFamily="18" charset="0"/>
                <a:ea typeface="Cambria" panose="02040503050406030204" pitchFamily="18" charset="0"/>
              </a:rPr>
              <a:t>.  So the corrective in this letter is </a:t>
            </a:r>
            <a:r>
              <a:rPr lang="en-US" sz="2350" b="1" i="1" u="sng"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behavior</a:t>
            </a:r>
            <a:r>
              <a:rPr lang="en-US" sz="2350" b="1" dirty="0">
                <a:latin typeface="Cambria" panose="02040503050406030204" pitchFamily="18" charset="0"/>
                <a:ea typeface="Cambria" panose="02040503050406030204" pitchFamily="18" charset="0"/>
              </a:rPr>
              <a:t> rather than </a:t>
            </a:r>
            <a:r>
              <a:rPr lang="en-US" sz="23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doctrine</a:t>
            </a:r>
            <a:r>
              <a:rPr lang="en-US" sz="2350" b="1" i="1" dirty="0" smtClean="0">
                <a:latin typeface="Cambria" panose="02040503050406030204" pitchFamily="18" charset="0"/>
                <a:ea typeface="Cambria" panose="02040503050406030204" pitchFamily="18" charset="0"/>
              </a:rPr>
              <a:t>.</a:t>
            </a:r>
            <a:endParaRPr lang="en-US" sz="2350" b="1" dirty="0" smtClean="0">
              <a:latin typeface="Cambria" panose="02040503050406030204" pitchFamily="18" charset="0"/>
              <a:ea typeface="Cambria" panose="02040503050406030204" pitchFamily="18" charset="0"/>
            </a:endParaRPr>
          </a:p>
          <a:p>
            <a:pPr>
              <a:tabLst>
                <a:tab pos="457200" algn="l"/>
              </a:tabLst>
            </a:pPr>
            <a:endParaRPr lang="en-US" sz="12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350" b="1" dirty="0">
                <a:latin typeface="Cambria" panose="02040503050406030204" pitchFamily="18" charset="0"/>
                <a:ea typeface="Cambria" panose="02040503050406030204" pitchFamily="18" charset="0"/>
              </a:rPr>
              <a:t>In our final </a:t>
            </a:r>
            <a:r>
              <a:rPr lang="en-US" sz="2350" b="1" dirty="0" smtClean="0">
                <a:latin typeface="Cambria" panose="02040503050406030204" pitchFamily="18" charset="0"/>
                <a:ea typeface="Cambria" panose="02040503050406030204" pitchFamily="18" charset="0"/>
              </a:rPr>
              <a:t>lesson </a:t>
            </a:r>
            <a:r>
              <a:rPr lang="en-US" sz="2350" b="1" dirty="0">
                <a:latin typeface="Cambria" panose="02040503050406030204" pitchFamily="18" charset="0"/>
                <a:ea typeface="Cambria" panose="02040503050406030204" pitchFamily="18" charset="0"/>
              </a:rPr>
              <a:t>on “</a:t>
            </a:r>
            <a:r>
              <a:rPr lang="en-US" sz="235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Strengthening Family and </a:t>
            </a:r>
            <a:r>
              <a:rPr lang="en-US" sz="23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Fellowship</a:t>
            </a:r>
            <a:r>
              <a:rPr lang="en-US" sz="2350" b="1" dirty="0" smtClean="0">
                <a:latin typeface="Cambria" panose="02040503050406030204" pitchFamily="18" charset="0"/>
                <a:ea typeface="Cambria" panose="02040503050406030204" pitchFamily="18" charset="0"/>
              </a:rPr>
              <a:t>” Paul </a:t>
            </a:r>
            <a:r>
              <a:rPr lang="en-US" sz="2350" b="1" dirty="0">
                <a:latin typeface="Cambria" panose="02040503050406030204" pitchFamily="18" charset="0"/>
                <a:ea typeface="Cambria" panose="02040503050406030204" pitchFamily="18" charset="0"/>
              </a:rPr>
              <a:t>addresses the importance of learning from </a:t>
            </a:r>
            <a:r>
              <a:rPr lang="en-US" sz="2350" b="1" dirty="0" smtClean="0">
                <a:latin typeface="Cambria" panose="02040503050406030204" pitchFamily="18" charset="0"/>
                <a:ea typeface="Cambria" panose="02040503050406030204" pitchFamily="18" charset="0"/>
              </a:rPr>
              <a:t>Israel's </a:t>
            </a:r>
            <a:r>
              <a:rPr lang="en-US" sz="2350" b="1" dirty="0">
                <a:latin typeface="Cambria" panose="02040503050406030204" pitchFamily="18" charset="0"/>
                <a:ea typeface="Cambria" panose="02040503050406030204" pitchFamily="18" charset="0"/>
              </a:rPr>
              <a:t>history, avoiding idolatry, </a:t>
            </a:r>
            <a:r>
              <a:rPr lang="en-US" sz="2350" b="1" dirty="0" smtClean="0">
                <a:latin typeface="Cambria" panose="02040503050406030204" pitchFamily="18" charset="0"/>
                <a:ea typeface="Cambria" panose="02040503050406030204" pitchFamily="18" charset="0"/>
              </a:rPr>
              <a:t>understanding the significance of </a:t>
            </a:r>
            <a:r>
              <a:rPr lang="en-US" sz="2350" b="1" dirty="0">
                <a:latin typeface="Cambria" panose="02040503050406030204" pitchFamily="18" charset="0"/>
                <a:ea typeface="Cambria" panose="02040503050406030204" pitchFamily="18" charset="0"/>
              </a:rPr>
              <a:t>the Lord's Supper, practicing </a:t>
            </a:r>
            <a:r>
              <a:rPr lang="en-US" sz="2350" b="1" dirty="0" smtClean="0">
                <a:latin typeface="Cambria" panose="02040503050406030204" pitchFamily="18" charset="0"/>
                <a:ea typeface="Cambria" panose="02040503050406030204" pitchFamily="18" charset="0"/>
              </a:rPr>
              <a:t>selflessness,  </a:t>
            </a:r>
            <a:r>
              <a:rPr lang="en-US" sz="2350" b="1" dirty="0">
                <a:latin typeface="Cambria" panose="02040503050406030204" pitchFamily="18" charset="0"/>
                <a:ea typeface="Cambria" panose="02040503050406030204" pitchFamily="18" charset="0"/>
              </a:rPr>
              <a:t>and staying vigilant </a:t>
            </a:r>
            <a:r>
              <a:rPr lang="en-US" sz="2350" b="1" dirty="0" smtClean="0">
                <a:latin typeface="Cambria" panose="02040503050406030204" pitchFamily="18" charset="0"/>
                <a:ea typeface="Cambria" panose="02040503050406030204" pitchFamily="18" charset="0"/>
              </a:rPr>
              <a:t>against </a:t>
            </a:r>
            <a:r>
              <a:rPr lang="en-US" sz="2350" b="1" dirty="0">
                <a:latin typeface="Cambria" panose="02040503050406030204" pitchFamily="18" charset="0"/>
                <a:ea typeface="Cambria" panose="02040503050406030204" pitchFamily="18" charset="0"/>
              </a:rPr>
              <a:t>compromising situations.</a:t>
            </a:r>
          </a:p>
        </p:txBody>
      </p:sp>
    </p:spTree>
    <p:extLst>
      <p:ext uri="{BB962C8B-B14F-4D97-AF65-F5344CB8AC3E}">
        <p14:creationId xmlns:p14="http://schemas.microsoft.com/office/powerpoint/2010/main" xmlns="" val="339737657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10:6-11</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15152" y="1219200"/>
            <a:ext cx="8785413" cy="3277820"/>
          </a:xfrm>
          <a:prstGeom prst="rect">
            <a:avLst/>
          </a:prstGeom>
          <a:noFill/>
          <a:effectLst/>
        </p:spPr>
        <p:txBody>
          <a:bodyPr wrap="square" rtlCol="0">
            <a:spAutoFit/>
          </a:bodyPr>
          <a:lstStyle/>
          <a:p>
            <a:pPr marL="233363" indent="-179388">
              <a:buFont typeface="Wingdings" panose="05000000000000000000" pitchFamily="2" charset="2"/>
              <a:buChar char="Ø"/>
              <a:tabLst>
                <a:tab pos="169863" algn="l"/>
                <a:tab pos="233363"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They grumbled against God’s leaders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10:10</a:t>
            </a:r>
            <a:r>
              <a:rPr lang="en-US" sz="2400" b="1" dirty="0" smtClean="0">
                <a:latin typeface="Cambria" panose="02040503050406030204" pitchFamily="18" charset="0"/>
                <a:ea typeface="Cambria" panose="02040503050406030204" pitchFamily="18" charset="0"/>
              </a:rPr>
              <a:t>).  When the Hebrews didn’t get what they wanted, they complained bitterly and relentlessly against God’s ordained leadership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Num. 16:41</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17:5</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a:t>
            </a:r>
            <a:r>
              <a:rPr lang="en-US" sz="2400" b="1" dirty="0" smtClean="0">
                <a:latin typeface="Cambria" panose="02040503050406030204" pitchFamily="18" charset="0"/>
                <a:ea typeface="Cambria" panose="02040503050406030204" pitchFamily="18" charset="0"/>
              </a:rPr>
              <a:t>). </a:t>
            </a:r>
          </a:p>
          <a:p>
            <a:pPr marL="233363">
              <a:spcAft>
                <a:spcPts val="600"/>
              </a:spcAft>
              <a:tabLst>
                <a:tab pos="233363" algn="l"/>
                <a:tab pos="511175" algn="l"/>
              </a:tabLst>
            </a:pPr>
            <a:endParaRPr lang="en-US" sz="500" b="1" dirty="0" smtClean="0">
              <a:latin typeface="Cambria" panose="02040503050406030204" pitchFamily="18" charset="0"/>
              <a:ea typeface="Cambria" panose="02040503050406030204" pitchFamily="18" charset="0"/>
            </a:endParaRPr>
          </a:p>
          <a:p>
            <a:pPr marL="230188">
              <a:tabLst>
                <a:tab pos="511175"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Corinthians Christian, too, in a context of self-seeking, schism, were inclined to complain, grumble, and rebel against those who had been placed in authority over them. </a:t>
            </a:r>
            <a:endParaRPr lang="en-US" sz="800" b="1" dirty="0" smtClean="0">
              <a:latin typeface="Cambria" panose="02040503050406030204" pitchFamily="18" charset="0"/>
              <a:ea typeface="Cambria" panose="02040503050406030204" pitchFamily="18" charset="0"/>
            </a:endParaRPr>
          </a:p>
          <a:p>
            <a:pPr marL="230188">
              <a:spcAft>
                <a:spcPts val="600"/>
              </a:spcAft>
              <a:tabLst>
                <a:tab pos="511175" algn="l"/>
              </a:tabLst>
            </a:pPr>
            <a:endParaRPr lang="en-US" sz="5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4219357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3765" y="1143000"/>
            <a:ext cx="8449235" cy="4154984"/>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effectLst>
                  <a:outerShdw blurRad="38100" dist="38100" dir="2700000" algn="tl">
                    <a:srgbClr val="000000">
                      <a:alpha val="43137"/>
                    </a:srgbClr>
                  </a:outerShdw>
                </a:effectLst>
                <a:latin typeface="Georgia" panose="02040502050405020303" pitchFamily="18" charset="0"/>
              </a:rPr>
              <a:t>12</a:t>
            </a:r>
            <a:r>
              <a:rPr lang="en-US" sz="2800" i="1" dirty="0" smtClean="0">
                <a:latin typeface="Georgia" panose="02040502050405020303" pitchFamily="18" charset="0"/>
              </a:rPr>
              <a:t>Therefore</a:t>
            </a:r>
            <a:r>
              <a:rPr lang="en-US" sz="2800" i="1" dirty="0">
                <a:latin typeface="Georgia" panose="02040502050405020303" pitchFamily="18" charset="0"/>
              </a:rPr>
              <a:t> let him who thinks he stands take heed lest he fall. </a:t>
            </a:r>
            <a:r>
              <a:rPr lang="en-US" sz="2800" i="1" dirty="0" smtClean="0">
                <a:latin typeface="Georgia" panose="02040502050405020303" pitchFamily="18" charset="0"/>
              </a:rPr>
              <a:t> </a:t>
            </a:r>
            <a:r>
              <a:rPr lang="en-US" sz="2800" b="1" i="1" baseline="30000" dirty="0" smtClean="0">
                <a:effectLst>
                  <a:outerShdw blurRad="38100" dist="38100" dir="2700000" algn="tl">
                    <a:srgbClr val="000000">
                      <a:alpha val="43137"/>
                    </a:srgbClr>
                  </a:outerShdw>
                </a:effectLst>
                <a:latin typeface="Georgia" panose="02040502050405020303" pitchFamily="18" charset="0"/>
              </a:rPr>
              <a:t>13</a:t>
            </a:r>
            <a:r>
              <a:rPr lang="en-US" sz="2800" i="1" dirty="0" smtClean="0">
                <a:latin typeface="Georgia" panose="02040502050405020303" pitchFamily="18" charset="0"/>
              </a:rPr>
              <a:t>No </a:t>
            </a:r>
            <a:r>
              <a:rPr lang="en-US" sz="2800" i="1" dirty="0">
                <a:latin typeface="Georgia" panose="02040502050405020303" pitchFamily="18" charset="0"/>
              </a:rPr>
              <a:t>temptation has overtaken you except such as is common to man; </a:t>
            </a:r>
            <a:r>
              <a:rPr lang="en-US" sz="2800" i="1" dirty="0" smtClean="0">
                <a:latin typeface="Georgia" panose="02040502050405020303" pitchFamily="18" charset="0"/>
              </a:rPr>
              <a:t>but God is faithful</a:t>
            </a:r>
            <a:r>
              <a:rPr lang="en-US" sz="2800" i="1" dirty="0">
                <a:latin typeface="Georgia" panose="02040502050405020303" pitchFamily="18" charset="0"/>
              </a:rPr>
              <a:t>, who will not allow you to be tempted beyond what you are able, but with the temptation will also make the way of escape, that you may be able to bear it.  </a:t>
            </a:r>
            <a:r>
              <a:rPr lang="en-US" sz="2800" b="1" i="1" baseline="30000" dirty="0" smtClean="0">
                <a:effectLst>
                  <a:outerShdw blurRad="38100" dist="38100" dir="2700000" algn="tl">
                    <a:srgbClr val="000000">
                      <a:alpha val="43137"/>
                    </a:srgbClr>
                  </a:outerShdw>
                </a:effectLst>
                <a:latin typeface="Georgia" panose="02040502050405020303" pitchFamily="18" charset="0"/>
              </a:rPr>
              <a:t>14</a:t>
            </a:r>
            <a:r>
              <a:rPr lang="en-US" sz="2800" i="1" dirty="0" smtClean="0">
                <a:latin typeface="Georgia" panose="02040502050405020303" pitchFamily="18" charset="0"/>
              </a:rPr>
              <a:t>Therefore</a:t>
            </a:r>
            <a:r>
              <a:rPr lang="en-US" sz="2800" i="1" dirty="0">
                <a:latin typeface="Georgia" panose="02040502050405020303" pitchFamily="18" charset="0"/>
              </a:rPr>
              <a:t>, my beloved, flee from idolatry.  </a:t>
            </a:r>
            <a:r>
              <a:rPr lang="en-US" sz="2800" b="1" i="1" baseline="30000" dirty="0" smtClean="0">
                <a:effectLst>
                  <a:outerShdw blurRad="38100" dist="38100" dir="2700000" algn="tl">
                    <a:srgbClr val="000000">
                      <a:alpha val="43137"/>
                    </a:srgbClr>
                  </a:outerShdw>
                </a:effectLst>
                <a:latin typeface="Georgia" panose="02040502050405020303" pitchFamily="18" charset="0"/>
              </a:rPr>
              <a:t>15</a:t>
            </a:r>
            <a:r>
              <a:rPr lang="en-US" sz="2800" i="1" dirty="0" smtClean="0">
                <a:latin typeface="Georgia" panose="02040502050405020303" pitchFamily="18" charset="0"/>
              </a:rPr>
              <a:t>I </a:t>
            </a:r>
            <a:r>
              <a:rPr lang="en-US" sz="2800" i="1" dirty="0">
                <a:latin typeface="Georgia" panose="02040502050405020303" pitchFamily="18" charset="0"/>
              </a:rPr>
              <a:t>speak as to wise men; judge for yourselves what I say. </a:t>
            </a:r>
            <a:r>
              <a:rPr lang="en-US" sz="2800" b="1" i="1" baseline="30000" dirty="0">
                <a:latin typeface="Georgia" panose="02040502050405020303" pitchFamily="18" charset="0"/>
              </a:rPr>
              <a:t> </a:t>
            </a:r>
            <a:endParaRPr lang="en-US" sz="2800" i="1" dirty="0">
              <a:latin typeface="Georgia" panose="02040502050405020303" pitchFamily="18" charset="0"/>
            </a:endParaRPr>
          </a:p>
        </p:txBody>
      </p:sp>
      <p:sp>
        <p:nvSpPr>
          <p:cNvPr id="6" name="Title 1"/>
          <p:cNvSpPr>
            <a:spLocks noGrp="1"/>
          </p:cNvSpPr>
          <p:nvPr>
            <p:ph type="title"/>
          </p:nvPr>
        </p:nvSpPr>
        <p:spPr>
          <a:xfrm>
            <a:off x="313765"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10:12-15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5807450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10:12-15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152400" y="1143000"/>
            <a:ext cx="8848165" cy="5724644"/>
          </a:xfrm>
          <a:prstGeom prst="rect">
            <a:avLst/>
          </a:prstGeom>
          <a:noFill/>
          <a:effectLst/>
        </p:spPr>
        <p:txBody>
          <a:bodyPr wrap="square" rtlCol="0">
            <a:spAutoFit/>
          </a:bodyPr>
          <a:lstStyle/>
          <a:p>
            <a:pPr marL="53975">
              <a:tabLst>
                <a:tab pos="169863" algn="l"/>
                <a:tab pos="233363" algn="l"/>
                <a:tab pos="457200" algn="l"/>
              </a:tabLst>
            </a:pP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point of Paul’s typological application of the tragic events following the Hebrews exodus rang loud and clear. </a:t>
            </a:r>
          </a:p>
          <a:p>
            <a:pPr marL="53975">
              <a:tabLst>
                <a:tab pos="169863" algn="l"/>
                <a:tab pos="233363" algn="l"/>
                <a:tab pos="457200" algn="l"/>
              </a:tabLst>
            </a:pPr>
            <a:endParaRPr lang="en-US" sz="1000" b="1" dirty="0">
              <a:latin typeface="Cambria" panose="02040503050406030204" pitchFamily="18" charset="0"/>
              <a:ea typeface="Cambria" panose="02040503050406030204" pitchFamily="18" charset="0"/>
            </a:endParaRPr>
          </a:p>
          <a:p>
            <a:pPr marL="53975">
              <a:tabLst>
                <a:tab pos="169863" algn="l"/>
                <a:tab pos="233363" algn="l"/>
                <a:tab pos="457200" algn="l"/>
              </a:tabLst>
            </a:pPr>
            <a:r>
              <a:rPr lang="en-US" sz="2400" b="1" dirty="0" smtClean="0">
                <a:latin typeface="Cambria" panose="02040503050406030204" pitchFamily="18" charset="0"/>
                <a:ea typeface="Cambria" panose="02040503050406030204" pitchFamily="18" charset="0"/>
              </a:rPr>
              <a:t>			The Corinthians were headed for a similar kind of judgment by the hand of God if they didn’t repent of their own lust, idolatry, immorality, unfaithfulness and grumbling. </a:t>
            </a:r>
          </a:p>
          <a:p>
            <a:pPr marL="233363">
              <a:spcAft>
                <a:spcPts val="600"/>
              </a:spcAft>
              <a:tabLst>
                <a:tab pos="233363" algn="l"/>
                <a:tab pos="511175" algn="l"/>
              </a:tabLst>
            </a:pPr>
            <a:endParaRPr lang="en-US" sz="500" b="1" dirty="0" smtClean="0">
              <a:latin typeface="Cambria" panose="02040503050406030204" pitchFamily="18" charset="0"/>
              <a:ea typeface="Cambria" panose="02040503050406030204" pitchFamily="18" charset="0"/>
            </a:endParaRPr>
          </a:p>
          <a:p>
            <a:pPr marL="53975" indent="176213">
              <a:tabLst>
                <a:tab pos="511175"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In the name of celebrating their liberty from the Law, forgiveness from past, present, and future sins, and freedom of conscience in Christ, the Corinthians participated in idolatrous practices at the local temples.  Paul explains, this is just one curve on the downward spiral into demon worship.  </a:t>
            </a:r>
          </a:p>
          <a:p>
            <a:pPr marL="53975" indent="176213">
              <a:tabLst>
                <a:tab pos="511175" algn="l"/>
              </a:tabLst>
            </a:pPr>
            <a:endParaRPr lang="en-US" sz="1000" b="1" dirty="0">
              <a:latin typeface="Cambria" panose="02040503050406030204" pitchFamily="18" charset="0"/>
              <a:ea typeface="Cambria" panose="02040503050406030204" pitchFamily="18" charset="0"/>
            </a:endParaRPr>
          </a:p>
          <a:p>
            <a:pPr marL="53975" indent="176213">
              <a:tabLst>
                <a:tab pos="511175" algn="l"/>
              </a:tabLst>
            </a:pPr>
            <a:r>
              <a:rPr lang="en-US" sz="2400" b="1" dirty="0" smtClean="0">
                <a:latin typeface="Cambria" panose="02040503050406030204" pitchFamily="18" charset="0"/>
                <a:ea typeface="Cambria" panose="02040503050406030204" pitchFamily="18" charset="0"/>
              </a:rPr>
              <a:t>	They believed that their baptism in the Holy Spirit, seal   of water baptism, and participation in the grace-giving life of the church provided them an infinite expense account to spend on sin. </a:t>
            </a:r>
            <a:endParaRPr lang="en-US" sz="5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2060159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10:12-15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15152" y="1143000"/>
            <a:ext cx="8785413" cy="5139869"/>
          </a:xfrm>
          <a:prstGeom prst="rect">
            <a:avLst/>
          </a:prstGeom>
          <a:noFill/>
          <a:effectLst/>
        </p:spPr>
        <p:txBody>
          <a:bodyPr wrap="square" rtlCol="0">
            <a:spAutoFit/>
          </a:bodyPr>
          <a:lstStyle/>
          <a:p>
            <a:pPr marL="53975">
              <a:tabLst>
                <a:tab pos="169863" algn="l"/>
                <a:tab pos="233363" algn="l"/>
                <a:tab pos="457200" algn="l"/>
              </a:tabLst>
            </a:pP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To </a:t>
            </a:r>
            <a:r>
              <a:rPr lang="en-US" sz="2400" b="1" dirty="0">
                <a:latin typeface="Cambria" panose="02040503050406030204" pitchFamily="18" charset="0"/>
                <a:ea typeface="Cambria" panose="02040503050406030204" pitchFamily="18" charset="0"/>
              </a:rPr>
              <a:t>shock </a:t>
            </a:r>
            <a:r>
              <a:rPr lang="en-US" sz="2400" b="1" dirty="0" smtClean="0">
                <a:latin typeface="Cambria" panose="02040503050406030204" pitchFamily="18" charset="0"/>
                <a:ea typeface="Cambria" panose="02040503050406030204" pitchFamily="18" charset="0"/>
              </a:rPr>
              <a:t>the Corinthians </a:t>
            </a:r>
            <a:r>
              <a:rPr lang="en-US" sz="2400" b="1" dirty="0">
                <a:latin typeface="Cambria" panose="02040503050406030204" pitchFamily="18" charset="0"/>
                <a:ea typeface="Cambria" panose="02040503050406030204" pitchFamily="18" charset="0"/>
              </a:rPr>
              <a:t>out of this twisted theology </a:t>
            </a:r>
            <a:r>
              <a:rPr lang="en-US" sz="2400" b="1" dirty="0" smtClean="0">
                <a:latin typeface="Cambria" panose="02040503050406030204" pitchFamily="18" charset="0"/>
                <a:ea typeface="Cambria" panose="02040503050406030204" pitchFamily="18" charset="0"/>
              </a:rPr>
              <a:t>they received a sobering warning from Paul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Therefore let him who thinks he stands take heed that he does not fall</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10:12</a:t>
            </a:r>
            <a:r>
              <a:rPr lang="en-US" sz="2400" b="1" dirty="0" smtClean="0">
                <a:latin typeface="Cambria" panose="02040503050406030204" pitchFamily="18" charset="0"/>
                <a:ea typeface="Cambria" panose="02040503050406030204" pitchFamily="18" charset="0"/>
              </a:rPr>
              <a:t>). </a:t>
            </a:r>
          </a:p>
          <a:p>
            <a:pPr marL="53975">
              <a:tabLst>
                <a:tab pos="169863" algn="l"/>
                <a:tab pos="233363" algn="l"/>
                <a:tab pos="457200" algn="l"/>
              </a:tabLst>
            </a:pPr>
            <a:endParaRPr lang="en-US" sz="1000" b="1" dirty="0">
              <a:latin typeface="Cambria" panose="02040503050406030204" pitchFamily="18" charset="0"/>
              <a:ea typeface="Cambria" panose="02040503050406030204" pitchFamily="18" charset="0"/>
            </a:endParaRPr>
          </a:p>
          <a:p>
            <a:pPr marL="53975">
              <a:tabLst>
                <a:tab pos="169863" algn="l"/>
                <a:tab pos="233363" algn="l"/>
                <a:tab pos="457200" algn="l"/>
              </a:tabLst>
            </a:pPr>
            <a:r>
              <a:rPr lang="en-US" sz="2400" b="1" dirty="0" smtClean="0">
                <a:latin typeface="Cambria" panose="02040503050406030204" pitchFamily="18" charset="0"/>
                <a:ea typeface="Cambria" panose="02040503050406030204" pitchFamily="18" charset="0"/>
              </a:rPr>
              <a:t>			In essence, Paul is saying look at this again … “If you think that you will avoid the disciplining hand of God’s judgment because you are a Christian, take a closer look: Realize that you – yes, even you are liable to the discipline of a Holy God.” </a:t>
            </a:r>
          </a:p>
          <a:p>
            <a:pPr marL="53975">
              <a:tabLst>
                <a:tab pos="169863" algn="l"/>
                <a:tab pos="233363" algn="l"/>
                <a:tab pos="457200" algn="l"/>
              </a:tabLst>
            </a:pPr>
            <a:endParaRPr lang="en-US" sz="1000" b="1" dirty="0">
              <a:latin typeface="Cambria" panose="02040503050406030204" pitchFamily="18" charset="0"/>
              <a:ea typeface="Cambria" panose="02040503050406030204" pitchFamily="18" charset="0"/>
            </a:endParaRPr>
          </a:p>
          <a:p>
            <a:pPr marL="53975">
              <a:tabLst>
                <a:tab pos="169863" algn="l"/>
                <a:tab pos="233363" algn="l"/>
                <a:tab pos="457200" algn="l"/>
              </a:tabLst>
            </a:pPr>
            <a:r>
              <a:rPr lang="en-US" sz="2400" b="1" dirty="0" smtClean="0">
                <a:latin typeface="Cambria" panose="02040503050406030204" pitchFamily="18" charset="0"/>
                <a:ea typeface="Cambria" panose="02040503050406030204" pitchFamily="18" charset="0"/>
              </a:rPr>
              <a:t>			Even with Paul’s stern warning comes positive encouragement. </a:t>
            </a:r>
          </a:p>
          <a:p>
            <a:pPr marL="53975">
              <a:tabLst>
                <a:tab pos="169863" algn="l"/>
                <a:tab pos="233363" algn="l"/>
                <a:tab pos="457200" algn="l"/>
              </a:tabLst>
            </a:pPr>
            <a:endParaRPr lang="en-US" sz="1000" b="1" dirty="0">
              <a:latin typeface="Cambria" panose="02040503050406030204" pitchFamily="18" charset="0"/>
              <a:ea typeface="Cambria" panose="02040503050406030204" pitchFamily="18" charset="0"/>
            </a:endParaRPr>
          </a:p>
          <a:p>
            <a:pPr marL="53975">
              <a:tabLst>
                <a:tab pos="169863" algn="l"/>
                <a:tab pos="233363" algn="l"/>
                <a:tab pos="457200" algn="l"/>
              </a:tabLst>
            </a:pPr>
            <a:r>
              <a:rPr lang="en-US" sz="2400" b="1" dirty="0" smtClean="0">
                <a:latin typeface="Cambria" panose="02040503050406030204" pitchFamily="18" charset="0"/>
                <a:ea typeface="Cambria" panose="02040503050406030204" pitchFamily="18" charset="0"/>
              </a:rPr>
              <a:t>			Though the Corinthians faced all kinds of trials and temptations, God promises that He will faithfully </a:t>
            </a:r>
            <a:r>
              <a:rPr lang="en-US" sz="2400" b="1" i="1" dirty="0" smtClean="0">
                <a:latin typeface="Cambria" panose="02040503050406030204" pitchFamily="18" charset="0"/>
                <a:ea typeface="Cambria" panose="02040503050406030204" pitchFamily="18" charset="0"/>
              </a:rPr>
              <a:t>“provide  the way of escape”</a:t>
            </a:r>
            <a:r>
              <a:rPr lang="en-US" sz="2400" b="1" dirty="0" smtClean="0">
                <a:latin typeface="Cambria" panose="02040503050406030204" pitchFamily="18" charset="0"/>
                <a:ea typeface="Cambria" panose="02040503050406030204" pitchFamily="18" charset="0"/>
              </a:rPr>
              <a:t> from these temptations and tests of faith. </a:t>
            </a:r>
          </a:p>
          <a:p>
            <a:pPr marL="53975">
              <a:tabLst>
                <a:tab pos="169863" algn="l"/>
                <a:tab pos="233363" algn="l"/>
                <a:tab pos="457200" algn="l"/>
              </a:tabLst>
            </a:pP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4065176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10:12-15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15152" y="1143000"/>
            <a:ext cx="8785413" cy="5724644"/>
          </a:xfrm>
          <a:prstGeom prst="rect">
            <a:avLst/>
          </a:prstGeom>
          <a:noFill/>
          <a:effectLst/>
        </p:spPr>
        <p:txBody>
          <a:bodyPr wrap="square" rtlCol="0">
            <a:spAutoFit/>
          </a:bodyPr>
          <a:lstStyle/>
          <a:p>
            <a:pPr marL="53975">
              <a:tabLst>
                <a:tab pos="169863" algn="l"/>
                <a:tab pos="233363" algn="l"/>
                <a:tab pos="457200" algn="l"/>
              </a:tabLst>
            </a:pP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Greek translation of this word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temptation</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refers to the test that challenges the integrity of our faith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1Pet. 1:6</a:t>
            </a:r>
            <a:r>
              <a:rPr lang="en-US" sz="2400" b="1" dirty="0" smtClean="0">
                <a:latin typeface="Cambria" panose="02040503050406030204" pitchFamily="18" charset="0"/>
                <a:ea typeface="Cambria" panose="02040503050406030204" pitchFamily="18" charset="0"/>
              </a:rPr>
              <a:t>); and to the things that appeal to our sinful tendencies and challenge our moral integrity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Luke 4:13</a:t>
            </a:r>
            <a:r>
              <a:rPr lang="en-US" sz="2400" b="1" dirty="0" smtClean="0">
                <a:latin typeface="Cambria" panose="02040503050406030204" pitchFamily="18" charset="0"/>
                <a:ea typeface="Cambria" panose="02040503050406030204" pitchFamily="18" charset="0"/>
              </a:rPr>
              <a:t>). </a:t>
            </a:r>
          </a:p>
          <a:p>
            <a:pPr marL="53975">
              <a:tabLst>
                <a:tab pos="169863" algn="l"/>
                <a:tab pos="233363" algn="l"/>
                <a:tab pos="457200" algn="l"/>
              </a:tabLst>
            </a:pPr>
            <a:endParaRPr lang="en-US" sz="1000" b="1" dirty="0">
              <a:latin typeface="Cambria" panose="02040503050406030204" pitchFamily="18" charset="0"/>
              <a:ea typeface="Cambria" panose="02040503050406030204" pitchFamily="18" charset="0"/>
            </a:endParaRPr>
          </a:p>
          <a:p>
            <a:pPr marL="53975">
              <a:tabLst>
                <a:tab pos="169863" algn="l"/>
                <a:tab pos="233363" algn="l"/>
                <a:tab pos="457200" algn="l"/>
              </a:tabLst>
            </a:pPr>
            <a:r>
              <a:rPr lang="en-US" sz="2400" b="1" dirty="0" smtClean="0">
                <a:latin typeface="Cambria" panose="02040503050406030204" pitchFamily="18" charset="0"/>
                <a:ea typeface="Cambria" panose="02040503050406030204" pitchFamily="18" charset="0"/>
              </a:rPr>
              <a:t>			While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10:13</a:t>
            </a:r>
            <a:r>
              <a:rPr lang="en-US" sz="2400" b="1" dirty="0" smtClean="0">
                <a:latin typeface="Cambria" panose="02040503050406030204" pitchFamily="18" charset="0"/>
                <a:ea typeface="Cambria" panose="02040503050406030204" pitchFamily="18" charset="0"/>
              </a:rPr>
              <a:t>, seems to be speaking of the everyday snares of sin, it can also be speaking of the trials of faith that come with everyday living.  In either case, Paul says that up to this point they only had to deal with the temptations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common to man</a:t>
            </a:r>
            <a:r>
              <a:rPr lang="en-US" sz="2400" b="1" i="1" dirty="0" smtClean="0">
                <a:latin typeface="Cambria" panose="02040503050406030204" pitchFamily="18" charset="0"/>
                <a:ea typeface="Cambria" panose="02040503050406030204" pitchFamily="18" charset="0"/>
              </a:rPr>
              <a:t>.”</a:t>
            </a:r>
          </a:p>
          <a:p>
            <a:pPr marL="53975">
              <a:tabLst>
                <a:tab pos="169863" algn="l"/>
                <a:tab pos="233363" algn="l"/>
                <a:tab pos="457200" algn="l"/>
              </a:tabLst>
            </a:pPr>
            <a:endParaRPr lang="en-US" sz="1000" b="1" dirty="0">
              <a:latin typeface="Cambria" panose="02040503050406030204" pitchFamily="18" charset="0"/>
              <a:ea typeface="Cambria" panose="02040503050406030204" pitchFamily="18" charset="0"/>
            </a:endParaRPr>
          </a:p>
          <a:p>
            <a:pPr marL="53975">
              <a:tabLst>
                <a:tab pos="341313" algn="l"/>
                <a:tab pos="457200" algn="l"/>
              </a:tabLst>
            </a:pPr>
            <a:r>
              <a:rPr lang="en-US" sz="2400" b="1" dirty="0" smtClean="0">
                <a:latin typeface="Cambria" panose="02040503050406030204" pitchFamily="18" charset="0"/>
                <a:ea typeface="Cambria" panose="02040503050406030204" pitchFamily="18" charset="0"/>
              </a:rPr>
              <a:t>		But now, because Paul is about to discuss the spiritual, demonic dimension of idolatry, he may be suggesting this as their opportunity to turn away from their current, course of spiritual decline before they find themselves in a situation that would be harder to escape, but not impossible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10:13</a:t>
            </a:r>
            <a:r>
              <a:rPr lang="en-US" sz="2400" b="1" dirty="0" smtClean="0">
                <a:latin typeface="Cambria" panose="02040503050406030204" pitchFamily="18" charset="0"/>
                <a:ea typeface="Cambria" panose="02040503050406030204" pitchFamily="18" charset="0"/>
              </a:rPr>
              <a:t>).</a:t>
            </a:r>
          </a:p>
          <a:p>
            <a:pPr marL="53975">
              <a:tabLst>
                <a:tab pos="169863" algn="l"/>
                <a:tab pos="233363" algn="l"/>
                <a:tab pos="457200" algn="l"/>
              </a:tabLst>
            </a:pP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7810560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10:12-15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06187" y="1143000"/>
            <a:ext cx="8785413" cy="5355312"/>
          </a:xfrm>
          <a:prstGeom prst="rect">
            <a:avLst/>
          </a:prstGeom>
          <a:noFill/>
          <a:effectLst/>
        </p:spPr>
        <p:txBody>
          <a:bodyPr wrap="square" rtlCol="0">
            <a:spAutoFit/>
          </a:bodyPr>
          <a:lstStyle/>
          <a:p>
            <a:pPr marL="53975">
              <a:tabLst>
                <a:tab pos="169863" algn="l"/>
                <a:tab pos="233363" algn="l"/>
                <a:tab pos="457200" algn="l"/>
              </a:tabLst>
            </a:pP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The Corinthians desperately need this encouragement, they had chosen to live on the unraveling fringe of the Christian experience.  Living dangerously close to the pagan world, surrounded with all of its temptations.</a:t>
            </a:r>
          </a:p>
          <a:p>
            <a:pPr marL="53975">
              <a:tabLst>
                <a:tab pos="169863" algn="l"/>
                <a:tab pos="233363" algn="l"/>
                <a:tab pos="457200" algn="l"/>
              </a:tabLst>
            </a:pPr>
            <a:endParaRPr lang="en-US" sz="1000" b="1" dirty="0">
              <a:latin typeface="Cambria" panose="02040503050406030204" pitchFamily="18" charset="0"/>
              <a:ea typeface="Cambria" panose="02040503050406030204" pitchFamily="18" charset="0"/>
            </a:endParaRPr>
          </a:p>
          <a:p>
            <a:pPr marL="53975">
              <a:tabLst>
                <a:tab pos="169863" algn="l"/>
                <a:tab pos="233363" algn="l"/>
                <a:tab pos="457200" algn="l"/>
              </a:tabLst>
            </a:pPr>
            <a:r>
              <a:rPr lang="en-US" sz="2400" b="1" dirty="0" smtClean="0">
                <a:latin typeface="Cambria" panose="02040503050406030204" pitchFamily="18" charset="0"/>
                <a:ea typeface="Cambria" panose="02040503050406030204" pitchFamily="18" charset="0"/>
              </a:rPr>
              <a:t>			Paul’s exhortation to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Flee from idolatry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10:14</a:t>
            </a:r>
            <a:r>
              <a:rPr lang="en-US" sz="2400" b="1" dirty="0" smtClean="0">
                <a:latin typeface="Cambria" panose="02040503050406030204" pitchFamily="18" charset="0"/>
                <a:ea typeface="Cambria" panose="02040503050406030204" pitchFamily="18" charset="0"/>
              </a:rPr>
              <a:t>), was his  warning that if they kept going in the same direction, what begun as a celebration of liberty would end as a cry of bondage to sin, complete with demonic oppression. </a:t>
            </a:r>
          </a:p>
          <a:p>
            <a:pPr marL="53975">
              <a:tabLst>
                <a:tab pos="169863" algn="l"/>
                <a:tab pos="233363" algn="l"/>
                <a:tab pos="457200" algn="l"/>
              </a:tabLst>
            </a:pPr>
            <a:endParaRPr lang="en-US" sz="1000" b="1" dirty="0">
              <a:latin typeface="Cambria" panose="02040503050406030204" pitchFamily="18" charset="0"/>
              <a:ea typeface="Cambria" panose="02040503050406030204" pitchFamily="18" charset="0"/>
            </a:endParaRPr>
          </a:p>
          <a:p>
            <a:pPr marL="53975">
              <a:tabLst>
                <a:tab pos="169863" algn="l"/>
                <a:tab pos="233363" algn="l"/>
                <a:tab pos="457200" algn="l"/>
              </a:tabLst>
            </a:pPr>
            <a:r>
              <a:rPr lang="en-US" sz="2400" b="1" dirty="0" smtClean="0">
                <a:latin typeface="Cambria" panose="02040503050406030204" pitchFamily="18" charset="0"/>
                <a:ea typeface="Cambria" panose="02040503050406030204" pitchFamily="18" charset="0"/>
              </a:rPr>
              <a:t>			Because Paul </a:t>
            </a:r>
            <a:r>
              <a:rPr lang="en-US" sz="2400" b="1" dirty="0">
                <a:latin typeface="Cambria" panose="02040503050406030204" pitchFamily="18" charset="0"/>
                <a:ea typeface="Cambria" panose="02040503050406030204" pitchFamily="18" charset="0"/>
              </a:rPr>
              <a:t>understood the devastating implications of outright participation in idolatrous </a:t>
            </a:r>
            <a:r>
              <a:rPr lang="en-US" sz="2400" b="1" dirty="0" smtClean="0">
                <a:latin typeface="Cambria" panose="02040503050406030204" pitchFamily="18" charset="0"/>
                <a:ea typeface="Cambria" panose="02040503050406030204" pitchFamily="18" charset="0"/>
              </a:rPr>
              <a:t>worship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a:t>
            </a:r>
            <a:r>
              <a:rPr lang="en-US" sz="2400" b="1" dirty="0" smtClean="0">
                <a:latin typeface="Cambria" panose="02040503050406030204" pitchFamily="18" charset="0"/>
                <a:ea typeface="Cambria" panose="02040503050406030204" pitchFamily="18" charset="0"/>
              </a:rPr>
              <a:t> </a:t>
            </a:r>
          </a:p>
          <a:p>
            <a:pPr marL="53975">
              <a:tabLst>
                <a:tab pos="169863" algn="l"/>
                <a:tab pos="233363" algn="l"/>
                <a:tab pos="457200" algn="l"/>
              </a:tabLst>
            </a:pPr>
            <a:endParaRPr lang="en-US" sz="1000" b="1" dirty="0">
              <a:latin typeface="Cambria" panose="02040503050406030204" pitchFamily="18" charset="0"/>
              <a:ea typeface="Cambria" panose="02040503050406030204" pitchFamily="18" charset="0"/>
            </a:endParaRPr>
          </a:p>
          <a:p>
            <a:pPr marL="53975">
              <a:tabLst>
                <a:tab pos="169863" algn="l"/>
                <a:tab pos="233363" algn="l"/>
                <a:tab pos="457200" algn="l"/>
              </a:tabLst>
            </a:pPr>
            <a:r>
              <a:rPr lang="en-US" sz="2400" b="1" dirty="0" smtClean="0">
                <a:latin typeface="Cambria" panose="02040503050406030204" pitchFamily="18" charset="0"/>
                <a:ea typeface="Cambria" panose="02040503050406030204" pitchFamily="18" charset="0"/>
              </a:rPr>
              <a:t>			He places this warning like a flashing sign in front of the straying Corinthians urging them to put the brakes on their drifting and leave the idolatrous practices behind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10:15</a:t>
            </a:r>
            <a:r>
              <a:rPr lang="en-US" sz="2400" b="1" dirty="0" smtClean="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4610241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7564" y="1143000"/>
            <a:ext cx="8709213" cy="5447645"/>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400" b="1" i="1" baseline="30000" dirty="0" smtClean="0">
                <a:latin typeface="Georgia" panose="02040502050405020303" pitchFamily="18" charset="0"/>
              </a:rPr>
              <a:t>16</a:t>
            </a:r>
            <a:r>
              <a:rPr lang="en-US" sz="2400" i="1" dirty="0" smtClean="0">
                <a:latin typeface="Georgia" panose="02040502050405020303" pitchFamily="18" charset="0"/>
              </a:rPr>
              <a:t>The </a:t>
            </a:r>
            <a:r>
              <a:rPr lang="en-US" sz="2400" i="1" dirty="0">
                <a:latin typeface="Georgia" panose="02040502050405020303" pitchFamily="18" charset="0"/>
              </a:rPr>
              <a:t>cup of blessing which we bless, is it </a:t>
            </a:r>
            <a:r>
              <a:rPr lang="en-US" sz="2400" i="1" dirty="0" smtClean="0">
                <a:latin typeface="Georgia" panose="02040502050405020303" pitchFamily="18" charset="0"/>
              </a:rPr>
              <a:t>not the communion </a:t>
            </a:r>
            <a:r>
              <a:rPr lang="en-US" sz="2400" i="1" dirty="0">
                <a:latin typeface="Georgia" panose="02040502050405020303" pitchFamily="18" charset="0"/>
              </a:rPr>
              <a:t>of the blood of Christ?  The bread which we break, is it not the communion of the body of </a:t>
            </a:r>
            <a:r>
              <a:rPr lang="en-US" sz="2400" i="1" dirty="0" smtClean="0">
                <a:latin typeface="Georgia" panose="02040502050405020303" pitchFamily="18" charset="0"/>
              </a:rPr>
              <a:t> Christ?  </a:t>
            </a:r>
            <a:r>
              <a:rPr lang="en-US" sz="2400" b="1" i="1" baseline="30000" dirty="0" smtClean="0">
                <a:effectLst>
                  <a:outerShdw blurRad="38100" dist="38100" dir="2700000" algn="tl">
                    <a:srgbClr val="000000">
                      <a:alpha val="43137"/>
                    </a:srgbClr>
                  </a:outerShdw>
                </a:effectLst>
                <a:latin typeface="Georgia" panose="02040502050405020303" pitchFamily="18" charset="0"/>
              </a:rPr>
              <a:t>17</a:t>
            </a:r>
            <a:r>
              <a:rPr lang="en-US" sz="2400" i="1" dirty="0" smtClean="0">
                <a:latin typeface="Georgia" panose="02040502050405020303" pitchFamily="18" charset="0"/>
              </a:rPr>
              <a:t>For we, though many</a:t>
            </a:r>
            <a:r>
              <a:rPr lang="en-US" sz="2400" i="1" dirty="0">
                <a:latin typeface="Georgia" panose="02040502050405020303" pitchFamily="18" charset="0"/>
              </a:rPr>
              <a:t>, are one bread and one body; for we all partake of that one bread. </a:t>
            </a:r>
            <a:r>
              <a:rPr lang="en-US" sz="2400" i="1" dirty="0" smtClean="0">
                <a:latin typeface="Georgia" panose="02040502050405020303" pitchFamily="18" charset="0"/>
              </a:rPr>
              <a:t> </a:t>
            </a:r>
            <a:r>
              <a:rPr lang="en-US" sz="2400" b="1" i="1" baseline="30000" dirty="0" smtClean="0">
                <a:effectLst>
                  <a:outerShdw blurRad="38100" dist="38100" dir="2700000" algn="tl">
                    <a:srgbClr val="000000">
                      <a:alpha val="43137"/>
                    </a:srgbClr>
                  </a:outerShdw>
                </a:effectLst>
                <a:latin typeface="Georgia" panose="02040502050405020303" pitchFamily="18" charset="0"/>
              </a:rPr>
              <a:t>18</a:t>
            </a:r>
            <a:r>
              <a:rPr lang="en-US" sz="2400" i="1" dirty="0" smtClean="0">
                <a:latin typeface="Georgia" panose="02040502050405020303" pitchFamily="18" charset="0"/>
              </a:rPr>
              <a:t>Observe</a:t>
            </a:r>
            <a:r>
              <a:rPr lang="en-US" sz="2400" i="1" dirty="0">
                <a:latin typeface="Georgia" panose="02040502050405020303" pitchFamily="18" charset="0"/>
              </a:rPr>
              <a:t> Israel after the flesh: Are not </a:t>
            </a:r>
            <a:r>
              <a:rPr lang="en-US" sz="2400" i="1" dirty="0" smtClean="0">
                <a:latin typeface="Georgia" panose="02040502050405020303" pitchFamily="18" charset="0"/>
              </a:rPr>
              <a:t>those </a:t>
            </a:r>
            <a:r>
              <a:rPr lang="en-US" sz="2400" i="1" dirty="0">
                <a:latin typeface="Georgia" panose="02040502050405020303" pitchFamily="18" charset="0"/>
              </a:rPr>
              <a:t>who eat of the sacrifices partakers of the altar?  </a:t>
            </a:r>
            <a:r>
              <a:rPr lang="en-US" sz="2400" b="1" i="1" baseline="30000" dirty="0" smtClean="0">
                <a:effectLst>
                  <a:outerShdw blurRad="38100" dist="38100" dir="2700000" algn="tl">
                    <a:srgbClr val="000000">
                      <a:alpha val="43137"/>
                    </a:srgbClr>
                  </a:outerShdw>
                </a:effectLst>
                <a:latin typeface="Georgia" panose="02040502050405020303" pitchFamily="18" charset="0"/>
              </a:rPr>
              <a:t>19</a:t>
            </a:r>
            <a:r>
              <a:rPr lang="en-US" sz="2400" i="1" dirty="0" smtClean="0">
                <a:latin typeface="Georgia" panose="02040502050405020303" pitchFamily="18" charset="0"/>
              </a:rPr>
              <a:t>What </a:t>
            </a:r>
            <a:r>
              <a:rPr lang="en-US" sz="2400" i="1" dirty="0">
                <a:latin typeface="Georgia" panose="02040502050405020303" pitchFamily="18" charset="0"/>
              </a:rPr>
              <a:t>am I saying then?  That an idol is anything, or what is offered to idols is anything? </a:t>
            </a:r>
            <a:r>
              <a:rPr lang="en-US" sz="2400" i="1" dirty="0" smtClean="0">
                <a:latin typeface="Georgia" panose="02040502050405020303" pitchFamily="18" charset="0"/>
              </a:rPr>
              <a:t> </a:t>
            </a:r>
            <a:r>
              <a:rPr lang="en-US" sz="2400" b="1" i="1" baseline="30000" dirty="0" smtClean="0">
                <a:effectLst>
                  <a:outerShdw blurRad="38100" dist="38100" dir="2700000" algn="tl">
                    <a:srgbClr val="000000">
                      <a:alpha val="43137"/>
                    </a:srgbClr>
                  </a:outerShdw>
                </a:effectLst>
                <a:latin typeface="Georgia" panose="02040502050405020303" pitchFamily="18" charset="0"/>
              </a:rPr>
              <a:t>20</a:t>
            </a:r>
            <a:r>
              <a:rPr lang="en-US" sz="2400" i="1" dirty="0" smtClean="0">
                <a:latin typeface="Georgia" panose="02040502050405020303" pitchFamily="18" charset="0"/>
              </a:rPr>
              <a:t>Rather</a:t>
            </a:r>
            <a:r>
              <a:rPr lang="en-US" sz="2400" i="1" dirty="0">
                <a:latin typeface="Georgia" panose="02040502050405020303" pitchFamily="18" charset="0"/>
              </a:rPr>
              <a:t>, that the things which the Gentiles sacrifice they sacrifice to demons and not to God, and I do not want you to have fellowship with demons</a:t>
            </a:r>
            <a:r>
              <a:rPr lang="en-US" sz="2400" i="1" dirty="0" smtClean="0">
                <a:latin typeface="Georgia" panose="02040502050405020303" pitchFamily="18" charset="0"/>
              </a:rPr>
              <a:t>. </a:t>
            </a:r>
            <a:r>
              <a:rPr lang="en-US" sz="2400" i="1" dirty="0">
                <a:latin typeface="Georgia" panose="02040502050405020303" pitchFamily="18" charset="0"/>
              </a:rPr>
              <a:t> </a:t>
            </a:r>
            <a:r>
              <a:rPr lang="en-US" sz="2400" b="1" i="1" baseline="30000" dirty="0" smtClean="0">
                <a:effectLst>
                  <a:outerShdw blurRad="38100" dist="38100" dir="2700000" algn="tl">
                    <a:srgbClr val="000000">
                      <a:alpha val="43137"/>
                    </a:srgbClr>
                  </a:outerShdw>
                </a:effectLst>
                <a:latin typeface="Georgia" panose="02040502050405020303" pitchFamily="18" charset="0"/>
              </a:rPr>
              <a:t>21</a:t>
            </a:r>
            <a:r>
              <a:rPr lang="en-US" sz="2400" i="1" dirty="0" smtClean="0">
                <a:latin typeface="Georgia" panose="02040502050405020303" pitchFamily="18" charset="0"/>
              </a:rPr>
              <a:t>You </a:t>
            </a:r>
            <a:r>
              <a:rPr lang="en-US" sz="2400" i="1" dirty="0">
                <a:latin typeface="Georgia" panose="02040502050405020303" pitchFamily="18" charset="0"/>
              </a:rPr>
              <a:t>cannot drink the cup of the Lord and the cup of demons; you cannot partake of </a:t>
            </a:r>
            <a:r>
              <a:rPr lang="en-US" sz="2400" i="1" dirty="0" smtClean="0">
                <a:latin typeface="Georgia" panose="02040502050405020303" pitchFamily="18" charset="0"/>
              </a:rPr>
              <a:t> the Lord’s </a:t>
            </a:r>
            <a:r>
              <a:rPr lang="en-US" sz="2400" i="1" dirty="0">
                <a:latin typeface="Georgia" panose="02040502050405020303" pitchFamily="18" charset="0"/>
              </a:rPr>
              <a:t>table and of the table of demons.  </a:t>
            </a:r>
            <a:r>
              <a:rPr lang="en-US" sz="2400" b="1" i="1" baseline="30000" dirty="0" smtClean="0">
                <a:effectLst>
                  <a:outerShdw blurRad="38100" dist="38100" dir="2700000" algn="tl">
                    <a:srgbClr val="000000">
                      <a:alpha val="43137"/>
                    </a:srgbClr>
                  </a:outerShdw>
                </a:effectLst>
                <a:latin typeface="Georgia" panose="02040502050405020303" pitchFamily="18" charset="0"/>
              </a:rPr>
              <a:t>22</a:t>
            </a:r>
            <a:r>
              <a:rPr lang="en-US" sz="2400" i="1" dirty="0" smtClean="0">
                <a:latin typeface="Georgia" panose="02040502050405020303" pitchFamily="18" charset="0"/>
              </a:rPr>
              <a:t>Or </a:t>
            </a:r>
            <a:r>
              <a:rPr lang="en-US" sz="2400" i="1" dirty="0">
                <a:latin typeface="Georgia" panose="02040502050405020303" pitchFamily="18" charset="0"/>
              </a:rPr>
              <a:t>do </a:t>
            </a:r>
            <a:r>
              <a:rPr lang="en-US" sz="2400" i="1" dirty="0" smtClean="0">
                <a:latin typeface="Georgia" panose="02040502050405020303" pitchFamily="18" charset="0"/>
              </a:rPr>
              <a:t>we provoke </a:t>
            </a:r>
            <a:r>
              <a:rPr lang="en-US" sz="2400" i="1" dirty="0">
                <a:latin typeface="Georgia" panose="02040502050405020303" pitchFamily="18" charset="0"/>
              </a:rPr>
              <a:t>the Lord to jealousy</a:t>
            </a:r>
            <a:r>
              <a:rPr lang="en-US" sz="2400" i="1" dirty="0" smtClean="0">
                <a:latin typeface="Georgia" panose="02040502050405020303" pitchFamily="18" charset="0"/>
              </a:rPr>
              <a:t>? </a:t>
            </a:r>
            <a:r>
              <a:rPr lang="en-US" sz="2400" i="1" dirty="0">
                <a:latin typeface="Georgia" panose="02040502050405020303" pitchFamily="18" charset="0"/>
              </a:rPr>
              <a:t>Are we stronger than He</a:t>
            </a:r>
            <a:r>
              <a:rPr lang="en-US" sz="2400" i="1" dirty="0" smtClean="0">
                <a:latin typeface="Georgia" panose="02040502050405020303" pitchFamily="18" charset="0"/>
              </a:rPr>
              <a:t>? </a:t>
            </a:r>
            <a:endParaRPr lang="en-US" sz="2400" i="1" dirty="0">
              <a:latin typeface="Georgia" panose="02040502050405020303" pitchFamily="18" charset="0"/>
            </a:endParaRPr>
          </a:p>
        </p:txBody>
      </p:sp>
      <p:sp>
        <p:nvSpPr>
          <p:cNvPr id="6" name="Title 1"/>
          <p:cNvSpPr>
            <a:spLocks noGrp="1"/>
          </p:cNvSpPr>
          <p:nvPr>
            <p:ph type="title"/>
          </p:nvPr>
        </p:nvSpPr>
        <p:spPr>
          <a:xfrm>
            <a:off x="313765"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10:16-22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0229468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10:16-22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17393" y="1066800"/>
            <a:ext cx="8861613" cy="5355312"/>
          </a:xfrm>
          <a:prstGeom prst="rect">
            <a:avLst/>
          </a:prstGeom>
          <a:noFill/>
          <a:effectLst/>
        </p:spPr>
        <p:txBody>
          <a:bodyPr wrap="square" rtlCol="0">
            <a:spAutoFit/>
          </a:bodyPr>
          <a:lstStyle/>
          <a:p>
            <a:pPr>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After his initial warning, Paul asserts that … </a:t>
            </a:r>
            <a:r>
              <a:rPr lang="en-US" sz="2400" b="1" i="1" dirty="0" smtClean="0">
                <a:latin typeface="Cambria" panose="02040503050406030204" pitchFamily="18" charset="0"/>
                <a:ea typeface="Cambria" panose="02040503050406030204" pitchFamily="18" charset="0"/>
              </a:rPr>
              <a:t>association with idolatry leads to participation in false religion</a:t>
            </a:r>
            <a:r>
              <a:rPr lang="en-US" sz="2400" b="1" dirty="0" smtClean="0">
                <a:latin typeface="Cambria" panose="02040503050406030204" pitchFamily="18" charset="0"/>
                <a:ea typeface="Cambria" panose="02040503050406030204" pitchFamily="18" charset="0"/>
              </a:rPr>
              <a:t>.   </a:t>
            </a:r>
          </a:p>
          <a:p>
            <a:pPr marL="53975">
              <a:tabLst>
                <a:tab pos="169863" algn="l"/>
                <a:tab pos="233363" algn="l"/>
                <a:tab pos="457200" algn="l"/>
              </a:tabLst>
            </a:pPr>
            <a:endParaRPr lang="en-US" sz="1000" b="1" dirty="0">
              <a:latin typeface="Cambria" panose="02040503050406030204" pitchFamily="18" charset="0"/>
              <a:ea typeface="Cambria" panose="02040503050406030204" pitchFamily="18" charset="0"/>
            </a:endParaRPr>
          </a:p>
          <a:p>
            <a:pPr marL="53975">
              <a:tabLst>
                <a:tab pos="169863" algn="l"/>
                <a:tab pos="233363" algn="l"/>
                <a:tab pos="457200" algn="l"/>
              </a:tabLst>
            </a:pPr>
            <a:r>
              <a:rPr lang="en-US" sz="2400" b="1" dirty="0" smtClean="0">
                <a:latin typeface="Cambria" panose="02040503050406030204" pitchFamily="18" charset="0"/>
                <a:ea typeface="Cambria" panose="02040503050406030204" pitchFamily="18" charset="0"/>
              </a:rPr>
              <a:t>			Using two examples the </a:t>
            </a:r>
            <a:r>
              <a:rPr lang="en-US" sz="2400" b="1" i="1" dirty="0" smtClean="0">
                <a:latin typeface="Cambria" panose="02040503050406030204" pitchFamily="18" charset="0"/>
                <a:ea typeface="Cambria" panose="02040503050406030204" pitchFamily="18" charset="0"/>
              </a:rPr>
              <a:t>“Lord’s Table”</a:t>
            </a:r>
            <a:r>
              <a:rPr lang="en-US" sz="2400" b="1" dirty="0" smtClean="0">
                <a:latin typeface="Cambria" panose="02040503050406030204" pitchFamily="18" charset="0"/>
                <a:ea typeface="Cambria" panose="02040503050406030204" pitchFamily="18" charset="0"/>
              </a:rPr>
              <a:t> and the </a:t>
            </a:r>
            <a:r>
              <a:rPr lang="en-US" sz="2400" b="1" i="1" dirty="0" smtClean="0">
                <a:latin typeface="Cambria" panose="02040503050406030204" pitchFamily="18" charset="0"/>
                <a:ea typeface="Cambria" panose="02040503050406030204" pitchFamily="18" charset="0"/>
              </a:rPr>
              <a:t>“Nation of Israel”</a:t>
            </a:r>
            <a:r>
              <a:rPr lang="en-US" sz="2400" b="1" dirty="0" smtClean="0">
                <a:latin typeface="Cambria" panose="02040503050406030204" pitchFamily="18" charset="0"/>
                <a:ea typeface="Cambria" panose="02040503050406030204" pitchFamily="18" charset="0"/>
              </a:rPr>
              <a:t> Paul shows the Corinthians how the first step toward spiritual disaster occurs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10:16-18</a:t>
            </a:r>
            <a:r>
              <a:rPr lang="en-US" sz="2400" b="1" dirty="0" smtClean="0">
                <a:latin typeface="Cambria" panose="02040503050406030204" pitchFamily="18" charset="0"/>
                <a:ea typeface="Cambria" panose="02040503050406030204" pitchFamily="18" charset="0"/>
              </a:rPr>
              <a:t>).  </a:t>
            </a:r>
          </a:p>
          <a:p>
            <a:pPr marL="53975">
              <a:tabLst>
                <a:tab pos="169863" algn="l"/>
                <a:tab pos="233363" algn="l"/>
                <a:tab pos="457200" algn="l"/>
              </a:tabLst>
            </a:pPr>
            <a:endParaRPr lang="en-US" sz="1000" b="1" dirty="0" smtClean="0">
              <a:latin typeface="Cambria" panose="02040503050406030204" pitchFamily="18" charset="0"/>
              <a:ea typeface="Cambria" panose="02040503050406030204" pitchFamily="18" charset="0"/>
            </a:endParaRPr>
          </a:p>
          <a:p>
            <a:pPr marL="53975">
              <a:tabLst>
                <a:tab pos="169863" algn="l"/>
                <a:tab pos="233363" algn="l"/>
                <a:tab pos="457200" algn="l"/>
              </a:tabLst>
            </a:pPr>
            <a:r>
              <a:rPr lang="en-US" sz="2400" b="1" dirty="0" smtClean="0">
                <a:latin typeface="Cambria" panose="02040503050406030204" pitchFamily="18" charset="0"/>
                <a:ea typeface="Cambria" panose="02040503050406030204" pitchFamily="18" charset="0"/>
              </a:rPr>
              <a:t>			Noting that sharing or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koinonia</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the Greek word used for </a:t>
            </a:r>
            <a:r>
              <a:rPr lang="en-US" sz="2400" b="1" i="1" dirty="0" smtClean="0">
                <a:latin typeface="Cambria" panose="02040503050406030204" pitchFamily="18" charset="0"/>
                <a:ea typeface="Cambria" panose="02040503050406030204" pitchFamily="18" charset="0"/>
              </a:rPr>
              <a:t>“intimate fellowship with one another”</a:t>
            </a:r>
            <a:r>
              <a:rPr lang="en-US" sz="2400" b="1" dirty="0" smtClean="0">
                <a:latin typeface="Cambria" panose="02040503050406030204" pitchFamily="18" charset="0"/>
                <a:ea typeface="Cambria" panose="02040503050406030204" pitchFamily="18" charset="0"/>
              </a:rPr>
              <a:t> is used three time in this passage. When believers properly partake of  the bread and wine of communion, they participate in a confession of faith that they can </a:t>
            </a:r>
            <a:r>
              <a:rPr lang="en-US" sz="2400" b="1" i="1" dirty="0" smtClean="0">
                <a:latin typeface="Cambria" panose="02040503050406030204" pitchFamily="18" charset="0"/>
                <a:ea typeface="Cambria" panose="02040503050406030204" pitchFamily="18" charset="0"/>
              </a:rPr>
              <a:t>see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taste</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smell</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touch</a:t>
            </a:r>
            <a:r>
              <a:rPr lang="en-US" sz="2400" b="1" dirty="0" smtClean="0">
                <a:latin typeface="Cambria" panose="02040503050406030204" pitchFamily="18" charset="0"/>
                <a:ea typeface="Cambria" panose="02040503050406030204" pitchFamily="18" charset="0"/>
              </a:rPr>
              <a:t>, and </a:t>
            </a:r>
            <a:r>
              <a:rPr lang="en-US" sz="2400" b="1" i="1" dirty="0" smtClean="0">
                <a:latin typeface="Cambria" panose="02040503050406030204" pitchFamily="18" charset="0"/>
                <a:ea typeface="Cambria" panose="02040503050406030204" pitchFamily="18" charset="0"/>
              </a:rPr>
              <a:t>hear</a:t>
            </a:r>
            <a:r>
              <a:rPr lang="en-US" sz="2400" b="1" dirty="0" smtClean="0">
                <a:latin typeface="Cambria" panose="02040503050406030204" pitchFamily="18" charset="0"/>
                <a:ea typeface="Cambria" panose="02040503050406030204" pitchFamily="18" charset="0"/>
              </a:rPr>
              <a:t>. </a:t>
            </a:r>
          </a:p>
          <a:p>
            <a:pPr marL="53975">
              <a:tabLst>
                <a:tab pos="169863" algn="l"/>
                <a:tab pos="233363" algn="l"/>
                <a:tab pos="457200" algn="l"/>
              </a:tabLst>
            </a:pPr>
            <a:endParaRPr lang="en-US" sz="1000" b="1" dirty="0">
              <a:latin typeface="Cambria" panose="02040503050406030204" pitchFamily="18" charset="0"/>
              <a:ea typeface="Cambria" panose="02040503050406030204" pitchFamily="18" charset="0"/>
            </a:endParaRPr>
          </a:p>
          <a:p>
            <a:pPr marL="53975">
              <a:tabLst>
                <a:tab pos="169863" algn="l"/>
                <a:tab pos="233363" algn="l"/>
                <a:tab pos="457200" algn="l"/>
              </a:tabLst>
            </a:pPr>
            <a:r>
              <a:rPr lang="en-US" sz="2400" b="1" dirty="0" smtClean="0">
                <a:latin typeface="Cambria" panose="02040503050406030204" pitchFamily="18" charset="0"/>
                <a:ea typeface="Cambria" panose="02040503050406030204" pitchFamily="18" charset="0"/>
              </a:rPr>
              <a:t>			In the fullest physical sense, believers confess the incarnation of the God-man, who took on real flesh and blood, died for our sins, and rose from the dead to give us new life.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97649613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10:16-22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143000"/>
            <a:ext cx="8610600" cy="4985980"/>
          </a:xfrm>
          <a:prstGeom prst="rect">
            <a:avLst/>
          </a:prstGeom>
          <a:noFill/>
          <a:effectLst/>
        </p:spPr>
        <p:txBody>
          <a:bodyPr wrap="square" rtlCol="0">
            <a:spAutoFit/>
          </a:bodyPr>
          <a:lstStyle/>
          <a:p>
            <a:pPr>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Now, with Christ presiding at the table as the host of His supper and by participating in the </a:t>
            </a:r>
            <a:r>
              <a:rPr lang="en-US" sz="2400" b="1" i="1" dirty="0" smtClean="0">
                <a:latin typeface="Cambria" panose="02040503050406030204" pitchFamily="18" charset="0"/>
                <a:ea typeface="Cambria" panose="02040503050406030204" pitchFamily="18" charset="0"/>
              </a:rPr>
              <a:t>“cup of blessing”</a:t>
            </a:r>
            <a:r>
              <a:rPr lang="en-US" sz="2400" b="1" dirty="0" smtClean="0">
                <a:latin typeface="Cambria" panose="02040503050406030204" pitchFamily="18" charset="0"/>
                <a:ea typeface="Cambria" panose="02040503050406030204" pitchFamily="18" charset="0"/>
              </a:rPr>
              <a:t> and the </a:t>
            </a:r>
            <a:r>
              <a:rPr lang="en-US" sz="2400" b="1" i="1" dirty="0" smtClean="0">
                <a:latin typeface="Cambria" panose="02040503050406030204" pitchFamily="18" charset="0"/>
                <a:ea typeface="Cambria" panose="02040503050406030204" pitchFamily="18" charset="0"/>
              </a:rPr>
              <a:t>“one bread,”</a:t>
            </a:r>
            <a:r>
              <a:rPr lang="en-US" sz="2400" b="1" dirty="0" smtClean="0">
                <a:latin typeface="Cambria" panose="02040503050406030204" pitchFamily="18" charset="0"/>
                <a:ea typeface="Cambria" panose="02040503050406030204" pitchFamily="18" charset="0"/>
              </a:rPr>
              <a:t> believers are fellowshipping with Jesus through the Holy Spirit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John 14:16-17</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000" b="1" dirty="0">
              <a:latin typeface="Cambria" panose="02040503050406030204" pitchFamily="18" charset="0"/>
              <a:ea typeface="Cambria" panose="02040503050406030204" pitchFamily="18" charset="0"/>
            </a:endParaRPr>
          </a:p>
          <a:p>
            <a:pPr marL="53975">
              <a:tabLst>
                <a:tab pos="457200" algn="l"/>
              </a:tabLst>
            </a:pPr>
            <a:r>
              <a:rPr lang="en-US" sz="2400" b="1" dirty="0" smtClean="0">
                <a:latin typeface="Cambria" panose="02040503050406030204" pitchFamily="18" charset="0"/>
                <a:ea typeface="Cambria" panose="02040503050406030204" pitchFamily="18" charset="0"/>
              </a:rPr>
              <a:t>	They are also fellowshipping with one another as </a:t>
            </a:r>
            <a:r>
              <a:rPr lang="en-US" sz="2400" b="1" i="1" dirty="0" smtClean="0">
                <a:latin typeface="Cambria" panose="02040503050406030204" pitchFamily="18" charset="0"/>
                <a:ea typeface="Cambria" panose="02040503050406030204" pitchFamily="18" charset="0"/>
              </a:rPr>
              <a:t>“one body,” </a:t>
            </a:r>
            <a:r>
              <a:rPr lang="en-US" sz="2400" b="1" dirty="0" smtClean="0">
                <a:latin typeface="Cambria" panose="02040503050406030204" pitchFamily="18" charset="0"/>
                <a:ea typeface="Cambria" panose="02040503050406030204" pitchFamily="18" charset="0"/>
              </a:rPr>
              <a:t>united in this solemn observance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10:17</a:t>
            </a:r>
            <a:r>
              <a:rPr lang="en-US" sz="2400" b="1" dirty="0" smtClean="0">
                <a:latin typeface="Cambria" panose="02040503050406030204" pitchFamily="18" charset="0"/>
                <a:ea typeface="Cambria" panose="02040503050406030204" pitchFamily="18" charset="0"/>
              </a:rPr>
              <a:t>). </a:t>
            </a:r>
          </a:p>
          <a:p>
            <a:pPr marL="53975">
              <a:tabLst>
                <a:tab pos="457200" algn="l"/>
              </a:tabLst>
            </a:pPr>
            <a:endParaRPr lang="en-US" sz="1000" b="1" dirty="0">
              <a:latin typeface="Cambria" panose="02040503050406030204" pitchFamily="18" charset="0"/>
              <a:ea typeface="Cambria" panose="02040503050406030204" pitchFamily="18" charset="0"/>
            </a:endParaRPr>
          </a:p>
          <a:p>
            <a:pPr marL="53975">
              <a:tabLst>
                <a:tab pos="457200" algn="l"/>
              </a:tabLst>
            </a:pPr>
            <a:r>
              <a:rPr lang="en-US" sz="2400" b="1" dirty="0" smtClean="0">
                <a:latin typeface="Cambria" panose="02040503050406030204" pitchFamily="18" charset="0"/>
                <a:ea typeface="Cambria" panose="02040503050406030204" pitchFamily="18" charset="0"/>
              </a:rPr>
              <a:t>	Just as the Israelites had also participated with God in fellowship and worship through the sacrifices of the Old Testament Law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Deut. 12:18</a:t>
            </a:r>
            <a:r>
              <a:rPr lang="en-US" sz="2400" b="1" dirty="0" smtClean="0">
                <a:latin typeface="Cambria" panose="02040503050406030204" pitchFamily="18" charset="0"/>
                <a:ea typeface="Cambria" panose="02040503050406030204" pitchFamily="18" charset="0"/>
              </a:rPr>
              <a:t>). </a:t>
            </a:r>
          </a:p>
          <a:p>
            <a:pPr marL="53975">
              <a:tabLst>
                <a:tab pos="457200" algn="l"/>
              </a:tabLst>
            </a:pPr>
            <a:endParaRPr lang="en-US" sz="1000" b="1" dirty="0">
              <a:latin typeface="Cambria" panose="02040503050406030204" pitchFamily="18" charset="0"/>
              <a:ea typeface="Cambria" panose="02040503050406030204" pitchFamily="18" charset="0"/>
            </a:endParaRPr>
          </a:p>
          <a:p>
            <a:pPr marL="53975">
              <a:tabLst>
                <a:tab pos="457200" algn="l"/>
              </a:tabLst>
            </a:pPr>
            <a:r>
              <a:rPr lang="en-US" sz="2400" b="1" dirty="0" smtClean="0">
                <a:latin typeface="Cambria" panose="02040503050406030204" pitchFamily="18" charset="0"/>
                <a:ea typeface="Cambria" panose="02040503050406030204" pitchFamily="18" charset="0"/>
              </a:rPr>
              <a:t>	It was Jesus, the unseen host of the Lord’s Supper, and God the Father, the unseen reason behind the sacrifices of Israel, who made these things meaningful and powerful. </a:t>
            </a:r>
          </a:p>
        </p:txBody>
      </p:sp>
    </p:spTree>
    <p:extLst>
      <p:ext uri="{BB962C8B-B14F-4D97-AF65-F5344CB8AC3E}">
        <p14:creationId xmlns:p14="http://schemas.microsoft.com/office/powerpoint/2010/main" xmlns="" val="299635013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10:16-22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143000"/>
            <a:ext cx="8610600" cy="4462760"/>
          </a:xfrm>
          <a:prstGeom prst="rect">
            <a:avLst/>
          </a:prstGeom>
          <a:noFill/>
          <a:effectLst/>
        </p:spPr>
        <p:txBody>
          <a:bodyPr wrap="square" rtlCol="0">
            <a:spAutoFit/>
          </a:bodyPr>
          <a:lstStyle/>
          <a:p>
            <a:pPr>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Having taken his readers back to the issue he first introduced in chapter eight, Paul clarifies his warning about the spiritual dangers of idolatry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10:19-20</a:t>
            </a:r>
            <a:r>
              <a:rPr lang="en-US" sz="2400" b="1" dirty="0" smtClean="0">
                <a:latin typeface="Cambria" panose="02040503050406030204" pitchFamily="18" charset="0"/>
                <a:ea typeface="Cambria" panose="02040503050406030204" pitchFamily="18" charset="0"/>
              </a:rPr>
              <a:t>).</a:t>
            </a:r>
          </a:p>
          <a:p>
            <a:pPr>
              <a:tabLst>
                <a:tab pos="457200" algn="l"/>
              </a:tabLst>
            </a:pPr>
            <a:endParaRPr lang="en-US" sz="1000" b="1" dirty="0">
              <a:latin typeface="Cambria" panose="02040503050406030204" pitchFamily="18" charset="0"/>
              <a:ea typeface="Cambria" panose="02040503050406030204" pitchFamily="18" charset="0"/>
            </a:endParaRPr>
          </a:p>
          <a:p>
            <a:pPr marL="53975">
              <a:tabLst>
                <a:tab pos="457200" algn="l"/>
              </a:tabLst>
            </a:pPr>
            <a:r>
              <a:rPr lang="en-US" sz="2400" b="1" dirty="0" smtClean="0">
                <a:latin typeface="Cambria" panose="02040503050406030204" pitchFamily="18" charset="0"/>
                <a:ea typeface="Cambria" panose="02040503050406030204" pitchFamily="18" charset="0"/>
              </a:rPr>
              <a:t>	He reaffirms that there is nothing inherently good or bad with the actual meat sacrificed to an idol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8:8</a:t>
            </a:r>
            <a:r>
              <a:rPr lang="en-US" sz="2400" b="1" dirty="0" smtClean="0">
                <a:latin typeface="Cambria" panose="02040503050406030204" pitchFamily="18" charset="0"/>
                <a:ea typeface="Cambria" panose="02040503050406030204" pitchFamily="18" charset="0"/>
              </a:rPr>
              <a:t>), since idols are merely physical objects that have no power in and of themselves. </a:t>
            </a:r>
          </a:p>
          <a:p>
            <a:pPr marL="53975">
              <a:tabLst>
                <a:tab pos="457200" algn="l"/>
              </a:tabLst>
            </a:pPr>
            <a:endParaRPr lang="en-US" sz="1000" b="1" dirty="0">
              <a:latin typeface="Cambria" panose="02040503050406030204" pitchFamily="18" charset="0"/>
              <a:ea typeface="Cambria" panose="02040503050406030204" pitchFamily="18" charset="0"/>
            </a:endParaRPr>
          </a:p>
          <a:p>
            <a:pPr marL="53975">
              <a:tabLst>
                <a:tab pos="457200" algn="l"/>
              </a:tabLst>
            </a:pPr>
            <a:r>
              <a:rPr lang="en-US" sz="2400" b="1" dirty="0" smtClean="0">
                <a:latin typeface="Cambria" panose="02040503050406030204" pitchFamily="18" charset="0"/>
                <a:ea typeface="Cambria" panose="02040503050406030204" pitchFamily="18" charset="0"/>
              </a:rPr>
              <a:t>	But he clarifies that there is real danger in the demonic spirits that people have spiritual fellowship with when they engage in the idolatrous sacrificial worship in the pagan temples.  </a:t>
            </a:r>
          </a:p>
        </p:txBody>
      </p:sp>
    </p:spTree>
    <p:extLst>
      <p:ext uri="{BB962C8B-B14F-4D97-AF65-F5344CB8AC3E}">
        <p14:creationId xmlns:p14="http://schemas.microsoft.com/office/powerpoint/2010/main" xmlns="" val="273382443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0341"/>
            <a:ext cx="9144000" cy="6858000"/>
          </a:xfrm>
          <a:prstGeom prst="rect">
            <a:avLst/>
          </a:prstGeom>
          <a:noFill/>
          <a:ln>
            <a:noFill/>
          </a:ln>
        </p:spPr>
      </p:pic>
      <p:sp>
        <p:nvSpPr>
          <p:cNvPr id="8" name="TextBox 7"/>
          <p:cNvSpPr txBox="1"/>
          <p:nvPr/>
        </p:nvSpPr>
        <p:spPr>
          <a:xfrm rot="21445311">
            <a:off x="698901" y="2944331"/>
            <a:ext cx="5570679" cy="707886"/>
          </a:xfrm>
          <a:prstGeom prst="rect">
            <a:avLst/>
          </a:prstGeom>
          <a:noFill/>
        </p:spPr>
        <p:txBody>
          <a:bodyPr wrap="square" lIns="0" rIns="0" rtlCol="0" anchor="ctr" anchorCtr="0">
            <a:spAutoFit/>
          </a:bodyPr>
          <a:lstStyle/>
          <a:p>
            <a:pPr algn="ctr"/>
            <a:r>
              <a:rPr lang="en-US" sz="20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Careful Steps to Our Ultimate Objective        </a:t>
            </a:r>
          </a:p>
          <a:p>
            <a:pPr algn="ctr"/>
            <a:r>
              <a:rPr lang="en-US" sz="20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10:1-33</a:t>
            </a:r>
            <a:endParaRPr lang="en-US" sz="20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375289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10:16-22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0" y="1143000"/>
            <a:ext cx="8534400" cy="4832092"/>
          </a:xfrm>
          <a:prstGeom prst="rect">
            <a:avLst/>
          </a:prstGeom>
          <a:noFill/>
          <a:effectLst/>
        </p:spPr>
        <p:txBody>
          <a:bodyPr wrap="square" rtlCol="0">
            <a:spAutoFit/>
          </a:bodyPr>
          <a:lstStyle/>
          <a:p>
            <a:pPr>
              <a:tabLst>
                <a:tab pos="457200" algn="l"/>
              </a:tabLst>
            </a:pPr>
            <a:r>
              <a:rPr lang="en-US" sz="2400" dirty="0" smtClean="0"/>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quoting R. C. H. </a:t>
            </a:r>
            <a:r>
              <a:rPr lang="en-US" sz="240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Lenski</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says </a:t>
            </a:r>
            <a:r>
              <a:rPr lang="en-US" sz="2400" b="1" dirty="0" smtClean="0">
                <a:latin typeface="Cambria" panose="02040503050406030204" pitchFamily="18" charset="0"/>
                <a:ea typeface="Cambria" panose="02040503050406030204" pitchFamily="18" charset="0"/>
              </a:rPr>
              <a:t>… “It is a great mistake to imagine that back of their idolatry and their idol sacrifices there is nothing but an empty vacuity.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True enough, as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8:4</a:t>
            </a:r>
            <a:r>
              <a:rPr lang="en-US" sz="2400" b="1" dirty="0" smtClean="0">
                <a:latin typeface="Cambria" panose="02040503050406030204" pitchFamily="18" charset="0"/>
                <a:ea typeface="Cambria" panose="02040503050406030204" pitchFamily="18" charset="0"/>
              </a:rPr>
              <a:t> make plain, the gods of the idols have not existence whatever:  No being by the name of Jupiter exists, and this is true with respect to the other gods.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But something does exist, something that is far more terrible than these pseudo-gods, namely an entire kingdom  of darkness which is hostile to God, a host of demons or fallen angles who are ruled by the greatest of their number, namely Satan.” 					</a:t>
            </a:r>
          </a:p>
        </p:txBody>
      </p:sp>
    </p:spTree>
    <p:extLst>
      <p:ext uri="{BB962C8B-B14F-4D97-AF65-F5344CB8AC3E}">
        <p14:creationId xmlns:p14="http://schemas.microsoft.com/office/powerpoint/2010/main" xmlns="" val="324834287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10:16-22</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143000"/>
            <a:ext cx="8534400" cy="4832092"/>
          </a:xfrm>
          <a:prstGeom prst="rect">
            <a:avLst/>
          </a:prstGeom>
          <a:noFill/>
          <a:effectLst/>
        </p:spPr>
        <p:txBody>
          <a:bodyPr wrap="square" rtlCol="0">
            <a:spAutoFit/>
          </a:bodyPr>
          <a:lstStyle/>
          <a:p>
            <a:pPr>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The heart of the problem with Corinthians Christians showing up at the pagan temples to partake of the best charbroiled steaks in town, hot off the grill, was that their presence and their actions were precisely the same as those engaged in the worship of demons.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Like fire and water, Satan and Christ don’t mix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10:21</a:t>
            </a:r>
            <a:r>
              <a:rPr lang="en-US" sz="2400" b="1" dirty="0" smtClean="0">
                <a:latin typeface="Cambria" panose="02040503050406030204" pitchFamily="18" charset="0"/>
                <a:ea typeface="Cambria" panose="02040503050406030204" pitchFamily="18" charset="0"/>
              </a:rPr>
              <a:t>).  God won’t tolerate split loyalties.  He never did in Israel’s day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Deut. 32:21-25</a:t>
            </a:r>
            <a:r>
              <a:rPr lang="en-US" sz="2400" b="1" dirty="0" smtClean="0">
                <a:latin typeface="Cambria" panose="02040503050406030204" pitchFamily="18" charset="0"/>
                <a:ea typeface="Cambria" panose="02040503050406030204" pitchFamily="18" charset="0"/>
              </a:rPr>
              <a:t>), and He didn’t in the Corinthians day and He doesn’t in our day.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When it comes to us splitting our loyalties between the one true God and demonic idols, our God is rightly a jealous God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10:22</a:t>
            </a:r>
            <a:r>
              <a:rPr lang="en-US" sz="2400" b="1" dirty="0" smtClean="0">
                <a:latin typeface="Cambria" panose="02040503050406030204" pitchFamily="18" charset="0"/>
                <a:ea typeface="Cambria" panose="02040503050406030204" pitchFamily="18" charset="0"/>
              </a:rPr>
              <a:t>).  A fact we must never forget! </a:t>
            </a:r>
          </a:p>
        </p:txBody>
      </p:sp>
    </p:spTree>
    <p:extLst>
      <p:ext uri="{BB962C8B-B14F-4D97-AF65-F5344CB8AC3E}">
        <p14:creationId xmlns:p14="http://schemas.microsoft.com/office/powerpoint/2010/main" xmlns="" val="346804963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7564" y="1066800"/>
            <a:ext cx="8709213" cy="5509200"/>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000" b="1" i="1" baseline="30000" dirty="0" smtClean="0">
                <a:effectLst>
                  <a:outerShdw blurRad="38100" dist="38100" dir="2700000" algn="tl">
                    <a:srgbClr val="000000">
                      <a:alpha val="43137"/>
                    </a:srgbClr>
                  </a:outerShdw>
                </a:effectLst>
                <a:latin typeface="Georgia" panose="02040502050405020303" pitchFamily="18" charset="0"/>
              </a:rPr>
              <a:t>23</a:t>
            </a:r>
            <a:r>
              <a:rPr lang="en-US" sz="2000" i="1" dirty="0" smtClean="0">
                <a:latin typeface="Georgia" panose="02040502050405020303" pitchFamily="18" charset="0"/>
              </a:rPr>
              <a:t>All </a:t>
            </a:r>
            <a:r>
              <a:rPr lang="en-US" sz="2000" i="1" dirty="0">
                <a:latin typeface="Georgia" panose="02040502050405020303" pitchFamily="18" charset="0"/>
              </a:rPr>
              <a:t>things are lawful for me, but not all things are helpful; all things are lawful for me, but not all things edify</a:t>
            </a:r>
            <a:r>
              <a:rPr lang="en-US" sz="2000" i="1" dirty="0" smtClean="0">
                <a:latin typeface="Georgia" panose="02040502050405020303" pitchFamily="18" charset="0"/>
              </a:rPr>
              <a:t>. </a:t>
            </a:r>
            <a:r>
              <a:rPr lang="en-US" sz="2000" i="1" dirty="0">
                <a:latin typeface="Georgia" panose="02040502050405020303" pitchFamily="18" charset="0"/>
              </a:rPr>
              <a:t> </a:t>
            </a:r>
            <a:r>
              <a:rPr lang="en-US" sz="2000" b="1" i="1" baseline="30000" dirty="0" smtClean="0">
                <a:effectLst>
                  <a:outerShdw blurRad="38100" dist="38100" dir="2700000" algn="tl">
                    <a:srgbClr val="000000">
                      <a:alpha val="43137"/>
                    </a:srgbClr>
                  </a:outerShdw>
                </a:effectLst>
                <a:latin typeface="Georgia" panose="02040502050405020303" pitchFamily="18" charset="0"/>
              </a:rPr>
              <a:t>24</a:t>
            </a:r>
            <a:r>
              <a:rPr lang="en-US" sz="2000" i="1" dirty="0" smtClean="0">
                <a:latin typeface="Georgia" panose="02040502050405020303" pitchFamily="18" charset="0"/>
              </a:rPr>
              <a:t>Let </a:t>
            </a:r>
            <a:r>
              <a:rPr lang="en-US" sz="2000" i="1" dirty="0">
                <a:latin typeface="Georgia" panose="02040502050405020303" pitchFamily="18" charset="0"/>
              </a:rPr>
              <a:t>no one seek his own, but each one the other’s well-being</a:t>
            </a:r>
            <a:r>
              <a:rPr lang="en-US" sz="2000" i="1" dirty="0" smtClean="0">
                <a:latin typeface="Georgia" panose="02040502050405020303" pitchFamily="18" charset="0"/>
              </a:rPr>
              <a:t>. </a:t>
            </a:r>
            <a:r>
              <a:rPr lang="en-US" sz="2000" b="1" i="1" baseline="30000" dirty="0" smtClean="0">
                <a:latin typeface="Georgia" panose="02040502050405020303" pitchFamily="18" charset="0"/>
              </a:rPr>
              <a:t> </a:t>
            </a:r>
            <a:r>
              <a:rPr lang="en-US" sz="2000" b="1" i="1" baseline="30000" dirty="0" smtClean="0">
                <a:effectLst>
                  <a:outerShdw blurRad="38100" dist="38100" dir="2700000" algn="tl">
                    <a:srgbClr val="000000">
                      <a:alpha val="43137"/>
                    </a:srgbClr>
                  </a:outerShdw>
                </a:effectLst>
                <a:latin typeface="Georgia" panose="02040502050405020303" pitchFamily="18" charset="0"/>
              </a:rPr>
              <a:t>25</a:t>
            </a:r>
            <a:r>
              <a:rPr lang="en-US" sz="2000" i="1" dirty="0" smtClean="0">
                <a:latin typeface="Georgia" panose="02040502050405020303" pitchFamily="18" charset="0"/>
              </a:rPr>
              <a:t>Eat </a:t>
            </a:r>
            <a:r>
              <a:rPr lang="en-US" sz="2000" i="1" dirty="0">
                <a:latin typeface="Georgia" panose="02040502050405020303" pitchFamily="18" charset="0"/>
              </a:rPr>
              <a:t>whatever is sold in the meat market, asking no questions for conscience’ sake; </a:t>
            </a:r>
            <a:r>
              <a:rPr lang="en-US" sz="2000" b="1" i="1" baseline="30000" dirty="0" smtClean="0">
                <a:effectLst>
                  <a:outerShdw blurRad="38100" dist="38100" dir="2700000" algn="tl">
                    <a:srgbClr val="000000">
                      <a:alpha val="43137"/>
                    </a:srgbClr>
                  </a:outerShdw>
                </a:effectLst>
                <a:latin typeface="Georgia" panose="02040502050405020303" pitchFamily="18" charset="0"/>
              </a:rPr>
              <a:t>26</a:t>
            </a:r>
            <a:r>
              <a:rPr lang="en-US" sz="2000" i="1" dirty="0" smtClean="0">
                <a:latin typeface="Georgia" panose="02040502050405020303" pitchFamily="18" charset="0"/>
              </a:rPr>
              <a:t>for</a:t>
            </a:r>
            <a:r>
              <a:rPr lang="en-US" sz="2000" i="1" dirty="0">
                <a:latin typeface="Georgia" panose="02040502050405020303" pitchFamily="18" charset="0"/>
              </a:rPr>
              <a:t> “the </a:t>
            </a:r>
            <a:r>
              <a:rPr lang="en-US" sz="2000" i="1" dirty="0" smtClean="0">
                <a:latin typeface="Georgia" panose="02040502050405020303" pitchFamily="18" charset="0"/>
              </a:rPr>
              <a:t>earth is the </a:t>
            </a:r>
            <a:r>
              <a:rPr lang="en-US" sz="2000" i="1" cap="small" dirty="0" smtClean="0">
                <a:latin typeface="Georgia" panose="02040502050405020303" pitchFamily="18" charset="0"/>
              </a:rPr>
              <a:t>Lord</a:t>
            </a:r>
            <a:r>
              <a:rPr lang="en-US" sz="2000" i="1" dirty="0" smtClean="0">
                <a:latin typeface="Georgia" panose="02040502050405020303" pitchFamily="18" charset="0"/>
              </a:rPr>
              <a:t>’s</a:t>
            </a:r>
            <a:r>
              <a:rPr lang="en-US" sz="2000" i="1" dirty="0">
                <a:latin typeface="Georgia" panose="02040502050405020303" pitchFamily="18" charset="0"/>
              </a:rPr>
              <a:t>, and all its fullness.” </a:t>
            </a:r>
            <a:r>
              <a:rPr lang="en-US" sz="2000" i="1" dirty="0" smtClean="0">
                <a:latin typeface="Georgia" panose="02040502050405020303" pitchFamily="18" charset="0"/>
              </a:rPr>
              <a:t> </a:t>
            </a:r>
            <a:r>
              <a:rPr lang="en-US" sz="2000" b="1" i="1" baseline="30000" dirty="0" smtClean="0">
                <a:effectLst>
                  <a:outerShdw blurRad="38100" dist="38100" dir="2700000" algn="tl">
                    <a:srgbClr val="000000">
                      <a:alpha val="43137"/>
                    </a:srgbClr>
                  </a:outerShdw>
                </a:effectLst>
                <a:latin typeface="Georgia" panose="02040502050405020303" pitchFamily="18" charset="0"/>
              </a:rPr>
              <a:t>27</a:t>
            </a:r>
            <a:r>
              <a:rPr lang="en-US" sz="2000" i="1" dirty="0" smtClean="0">
                <a:latin typeface="Georgia" panose="02040502050405020303" pitchFamily="18" charset="0"/>
              </a:rPr>
              <a:t>If </a:t>
            </a:r>
            <a:r>
              <a:rPr lang="en-US" sz="2000" i="1" dirty="0">
                <a:latin typeface="Georgia" panose="02040502050405020303" pitchFamily="18" charset="0"/>
              </a:rPr>
              <a:t>any of those who do not believe invites you to dinner, and you desire to go, eat whatever is set before you, asking no question for conscience’ sake</a:t>
            </a:r>
            <a:r>
              <a:rPr lang="en-US" sz="2000" i="1" dirty="0" smtClean="0">
                <a:latin typeface="Georgia" panose="02040502050405020303" pitchFamily="18" charset="0"/>
              </a:rPr>
              <a:t>. </a:t>
            </a:r>
            <a:r>
              <a:rPr lang="en-US" sz="2000" i="1" dirty="0">
                <a:latin typeface="Georgia" panose="02040502050405020303" pitchFamily="18" charset="0"/>
              </a:rPr>
              <a:t> </a:t>
            </a:r>
            <a:r>
              <a:rPr lang="en-US" sz="2000" b="1" i="1" baseline="30000" dirty="0" smtClean="0">
                <a:effectLst>
                  <a:outerShdw blurRad="38100" dist="38100" dir="2700000" algn="tl">
                    <a:srgbClr val="000000">
                      <a:alpha val="43137"/>
                    </a:srgbClr>
                  </a:outerShdw>
                </a:effectLst>
                <a:latin typeface="Georgia" panose="02040502050405020303" pitchFamily="18" charset="0"/>
              </a:rPr>
              <a:t>28</a:t>
            </a:r>
            <a:r>
              <a:rPr lang="en-US" sz="2000" i="1" dirty="0" smtClean="0">
                <a:latin typeface="Georgia" panose="02040502050405020303" pitchFamily="18" charset="0"/>
              </a:rPr>
              <a:t>But </a:t>
            </a:r>
            <a:r>
              <a:rPr lang="en-US" sz="2000" i="1" dirty="0">
                <a:latin typeface="Georgia" panose="02040502050405020303" pitchFamily="18" charset="0"/>
              </a:rPr>
              <a:t>if anyone says to you, “This was offered to idols,” do not eat it for the sake of the one who told you, and for conscience’ sake; for “the earth is the </a:t>
            </a:r>
            <a:r>
              <a:rPr lang="en-US" sz="2000" i="1" cap="small" dirty="0">
                <a:latin typeface="Georgia" panose="02040502050405020303" pitchFamily="18" charset="0"/>
              </a:rPr>
              <a:t>Lord</a:t>
            </a:r>
            <a:r>
              <a:rPr lang="en-US" sz="2000" i="1" dirty="0">
                <a:latin typeface="Georgia" panose="02040502050405020303" pitchFamily="18" charset="0"/>
              </a:rPr>
              <a:t>’s, and all its fullness</a:t>
            </a:r>
            <a:r>
              <a:rPr lang="en-US" sz="2000" i="1" dirty="0" smtClean="0">
                <a:latin typeface="Georgia" panose="02040502050405020303" pitchFamily="18" charset="0"/>
              </a:rPr>
              <a:t>.”  </a:t>
            </a:r>
            <a:r>
              <a:rPr lang="en-US" sz="2000" b="1" i="1" baseline="30000" dirty="0" smtClean="0">
                <a:effectLst>
                  <a:outerShdw blurRad="38100" dist="38100" dir="2700000" algn="tl">
                    <a:srgbClr val="000000">
                      <a:alpha val="43137"/>
                    </a:srgbClr>
                  </a:outerShdw>
                </a:effectLst>
                <a:latin typeface="Georgia" panose="02040502050405020303" pitchFamily="18" charset="0"/>
              </a:rPr>
              <a:t>29</a:t>
            </a:r>
            <a:r>
              <a:rPr lang="en-US" sz="2000" i="1" dirty="0" smtClean="0">
                <a:latin typeface="Georgia" panose="02040502050405020303" pitchFamily="18" charset="0"/>
              </a:rPr>
              <a:t>“Conscience</a:t>
            </a:r>
            <a:r>
              <a:rPr lang="en-US" sz="2000" i="1" dirty="0">
                <a:latin typeface="Georgia" panose="02040502050405020303" pitchFamily="18" charset="0"/>
              </a:rPr>
              <a:t>,” I say, not your own, but that of the other. For why is my liberty judged by another man’s conscience? </a:t>
            </a:r>
            <a:r>
              <a:rPr lang="en-US" sz="2000" i="1" dirty="0" smtClean="0">
                <a:latin typeface="Georgia" panose="02040502050405020303" pitchFamily="18" charset="0"/>
              </a:rPr>
              <a:t> </a:t>
            </a:r>
            <a:r>
              <a:rPr lang="en-US" sz="2000" b="1" i="1" baseline="30000" dirty="0" smtClean="0">
                <a:effectLst>
                  <a:outerShdw blurRad="38100" dist="38100" dir="2700000" algn="tl">
                    <a:srgbClr val="000000">
                      <a:alpha val="43137"/>
                    </a:srgbClr>
                  </a:outerShdw>
                </a:effectLst>
                <a:latin typeface="Georgia" panose="02040502050405020303" pitchFamily="18" charset="0"/>
              </a:rPr>
              <a:t>30</a:t>
            </a:r>
            <a:r>
              <a:rPr lang="en-US" sz="2000" i="1" dirty="0" smtClean="0">
                <a:latin typeface="Georgia" panose="02040502050405020303" pitchFamily="18" charset="0"/>
              </a:rPr>
              <a:t>But </a:t>
            </a:r>
            <a:r>
              <a:rPr lang="en-US" sz="2000" i="1" dirty="0">
                <a:latin typeface="Georgia" panose="02040502050405020303" pitchFamily="18" charset="0"/>
              </a:rPr>
              <a:t>if I partake with thanks, why am I evil spoken of for the food over which I give thanks</a:t>
            </a:r>
            <a:r>
              <a:rPr lang="en-US" sz="2000" i="1" dirty="0" smtClean="0">
                <a:latin typeface="Georgia" panose="02040502050405020303" pitchFamily="18" charset="0"/>
              </a:rPr>
              <a:t>?  </a:t>
            </a:r>
            <a:r>
              <a:rPr lang="en-US" sz="2000" b="1" i="1" baseline="30000" dirty="0" smtClean="0">
                <a:effectLst>
                  <a:outerShdw blurRad="38100" dist="38100" dir="2700000" algn="tl">
                    <a:srgbClr val="000000">
                      <a:alpha val="43137"/>
                    </a:srgbClr>
                  </a:outerShdw>
                </a:effectLst>
                <a:latin typeface="Georgia" panose="02040502050405020303" pitchFamily="18" charset="0"/>
              </a:rPr>
              <a:t>31</a:t>
            </a:r>
            <a:r>
              <a:rPr lang="en-US" sz="2000" i="1" dirty="0" smtClean="0">
                <a:latin typeface="Georgia" panose="02040502050405020303" pitchFamily="18" charset="0"/>
              </a:rPr>
              <a:t>Therefore</a:t>
            </a:r>
            <a:r>
              <a:rPr lang="en-US" sz="2000" i="1" dirty="0">
                <a:latin typeface="Georgia" panose="02040502050405020303" pitchFamily="18" charset="0"/>
              </a:rPr>
              <a:t>, whether you eat or drink, or whatever you do, do all to the glory of God</a:t>
            </a:r>
            <a:r>
              <a:rPr lang="en-US" sz="2000" i="1" dirty="0" smtClean="0">
                <a:latin typeface="Georgia" panose="02040502050405020303" pitchFamily="18" charset="0"/>
              </a:rPr>
              <a:t>. </a:t>
            </a:r>
            <a:r>
              <a:rPr lang="en-US" sz="2000" i="1" dirty="0">
                <a:latin typeface="Georgia" panose="02040502050405020303" pitchFamily="18" charset="0"/>
              </a:rPr>
              <a:t> </a:t>
            </a:r>
            <a:r>
              <a:rPr lang="en-US" sz="2000" b="1" i="1" baseline="30000" dirty="0" smtClean="0">
                <a:effectLst>
                  <a:outerShdw blurRad="38100" dist="38100" dir="2700000" algn="tl">
                    <a:srgbClr val="000000">
                      <a:alpha val="43137"/>
                    </a:srgbClr>
                  </a:outerShdw>
                </a:effectLst>
                <a:latin typeface="Georgia" panose="02040502050405020303" pitchFamily="18" charset="0"/>
              </a:rPr>
              <a:t>32</a:t>
            </a:r>
            <a:r>
              <a:rPr lang="en-US" sz="2000" i="1" dirty="0" smtClean="0">
                <a:latin typeface="Georgia" panose="02040502050405020303" pitchFamily="18" charset="0"/>
              </a:rPr>
              <a:t>Give </a:t>
            </a:r>
            <a:r>
              <a:rPr lang="en-US" sz="2000" i="1" dirty="0">
                <a:latin typeface="Georgia" panose="02040502050405020303" pitchFamily="18" charset="0"/>
              </a:rPr>
              <a:t>no offense, either to the Jews or to the Greeks or to the church of God, </a:t>
            </a:r>
            <a:r>
              <a:rPr lang="en-US" sz="2000" b="1" i="1" baseline="30000" dirty="0" smtClean="0">
                <a:effectLst>
                  <a:outerShdw blurRad="38100" dist="38100" dir="2700000" algn="tl">
                    <a:srgbClr val="000000">
                      <a:alpha val="43137"/>
                    </a:srgbClr>
                  </a:outerShdw>
                </a:effectLst>
                <a:latin typeface="Georgia" panose="02040502050405020303" pitchFamily="18" charset="0"/>
              </a:rPr>
              <a:t>33</a:t>
            </a:r>
            <a:r>
              <a:rPr lang="en-US" sz="2000" i="1" dirty="0" smtClean="0">
                <a:latin typeface="Georgia" panose="02040502050405020303" pitchFamily="18" charset="0"/>
              </a:rPr>
              <a:t>just</a:t>
            </a:r>
            <a:r>
              <a:rPr lang="en-US" sz="2000" i="1" dirty="0">
                <a:latin typeface="Georgia" panose="02040502050405020303" pitchFamily="18" charset="0"/>
              </a:rPr>
              <a:t> as I also please all men in all things, not seeking my own profit, but the profit of many, that they may be saved.</a:t>
            </a:r>
          </a:p>
        </p:txBody>
      </p:sp>
      <p:sp>
        <p:nvSpPr>
          <p:cNvPr id="6" name="Title 1"/>
          <p:cNvSpPr>
            <a:spLocks noGrp="1"/>
          </p:cNvSpPr>
          <p:nvPr>
            <p:ph type="title"/>
          </p:nvPr>
        </p:nvSpPr>
        <p:spPr>
          <a:xfrm>
            <a:off x="313765"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10:23-33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5183756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10:23-33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217393" y="1143000"/>
            <a:ext cx="8621807" cy="5416868"/>
          </a:xfrm>
          <a:prstGeom prst="rect">
            <a:avLst/>
          </a:prstGeom>
          <a:noFill/>
          <a:effectLst/>
        </p:spPr>
        <p:txBody>
          <a:bodyPr wrap="square" rtlCol="0">
            <a:spAutoFit/>
          </a:bodyPr>
          <a:lstStyle/>
          <a:p>
            <a:pPr>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Paul concludes </a:t>
            </a:r>
            <a:r>
              <a:rPr lang="en-US" sz="2400" b="1" dirty="0">
                <a:latin typeface="Cambria" panose="02040503050406030204" pitchFamily="18" charset="0"/>
                <a:ea typeface="Cambria" panose="02040503050406030204" pitchFamily="18" charset="0"/>
              </a:rPr>
              <a:t>this </a:t>
            </a:r>
            <a:r>
              <a:rPr lang="en-US" sz="2400" b="1" dirty="0" smtClean="0">
                <a:latin typeface="Cambria" panose="02040503050406030204" pitchFamily="18" charset="0"/>
                <a:ea typeface="Cambria" panose="02040503050406030204" pitchFamily="18" charset="0"/>
              </a:rPr>
              <a:t>section regarding</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strengthening authentic fellowship in the body of Christ by reiterating the theme first introduced in chapter six: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All things are lawful, but not all things are profitable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6:12, 10:23</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Putting these principles together we get both the positive and negative boundaries for exercising our Christian liberty. </a:t>
            </a:r>
            <a:endParaRPr lang="en-US" sz="2400" b="1" dirty="0">
              <a:latin typeface="Cambria" panose="02040503050406030204" pitchFamily="18" charset="0"/>
              <a:ea typeface="Cambria" panose="02040503050406030204" pitchFamily="18" charset="0"/>
            </a:endParaRPr>
          </a:p>
          <a:p>
            <a:pPr>
              <a:tabLst>
                <a:tab pos="457200" algn="l"/>
              </a:tabLst>
            </a:pP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2400" b="1" dirty="0">
              <a:latin typeface="Cambria" panose="02040503050406030204" pitchFamily="18" charset="0"/>
              <a:ea typeface="Cambria" panose="02040503050406030204" pitchFamily="18" charset="0"/>
            </a:endParaRPr>
          </a:p>
          <a:p>
            <a:pPr>
              <a:tabLst>
                <a:tab pos="457200" algn="l"/>
              </a:tabLst>
            </a:pP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2400" b="1" dirty="0">
              <a:latin typeface="Cambria" panose="02040503050406030204" pitchFamily="18" charset="0"/>
              <a:ea typeface="Cambria" panose="02040503050406030204" pitchFamily="18" charset="0"/>
            </a:endParaRPr>
          </a:p>
          <a:p>
            <a:pPr>
              <a:tabLst>
                <a:tab pos="457200" algn="l"/>
              </a:tabLst>
            </a:pPr>
            <a:endParaRPr lang="en-US" sz="24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p>
          <a:p>
            <a:pPr>
              <a:tabLst>
                <a:tab pos="457200" algn="l"/>
              </a:tabLst>
            </a:pPr>
            <a:endParaRPr lang="en-US" sz="2400" b="1" dirty="0">
              <a:latin typeface="Cambria" panose="02040503050406030204" pitchFamily="18" charset="0"/>
              <a:ea typeface="Cambria" panose="02040503050406030204" pitchFamily="18" charset="0"/>
            </a:endParaRPr>
          </a:p>
          <a:p>
            <a:pPr>
              <a:tabLst>
                <a:tab pos="457200" algn="l"/>
              </a:tabLst>
            </a:pPr>
            <a:endParaRPr lang="en-US" sz="2400" b="1" dirty="0" smtClean="0">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14400" y="3810000"/>
            <a:ext cx="7391400" cy="23240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31993709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10:23-33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438149" y="990600"/>
            <a:ext cx="8420101" cy="5509200"/>
          </a:xfrm>
          <a:prstGeom prst="rect">
            <a:avLst/>
          </a:prstGeom>
          <a:noFill/>
          <a:effectLst/>
        </p:spPr>
        <p:txBody>
          <a:bodyPr wrap="square" rtlCol="0">
            <a:spAutoFit/>
          </a:bodyPr>
          <a:lstStyle/>
          <a:p>
            <a:pPr>
              <a:tabLst>
                <a:tab pos="457200" algn="l"/>
              </a:tabLst>
            </a:pPr>
            <a:r>
              <a:rPr lang="en-US" sz="2400" dirty="0" smtClean="0"/>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a:t>
            </a:r>
            <a:r>
              <a:rPr lang="en-US" sz="2400" b="1" dirty="0" smtClean="0">
                <a:latin typeface="Cambria" panose="02040503050406030204" pitchFamily="18" charset="0"/>
                <a:ea typeface="Cambria" panose="02040503050406030204" pitchFamily="18" charset="0"/>
              </a:rPr>
              <a:t>… “The guidelines for wisely determining whether we should or should not engage it what otherwise would be neutral practices we should ask ourselves these three questions.”</a:t>
            </a:r>
          </a:p>
          <a:p>
            <a:pPr>
              <a:tabLst>
                <a:tab pos="457200" algn="l"/>
              </a:tabLst>
            </a:pPr>
            <a:endParaRPr lang="en-US" sz="1000" b="1" dirty="0">
              <a:latin typeface="Cambria" panose="02040503050406030204" pitchFamily="18" charset="0"/>
              <a:ea typeface="Cambria" panose="02040503050406030204" pitchFamily="18" charset="0"/>
            </a:endParaRPr>
          </a:p>
          <a:p>
            <a:pPr marL="744538" indent="-457200">
              <a:buFont typeface="+mj-lt"/>
              <a:buAutoNum type="arabicPeriod"/>
              <a:tabLst>
                <a:tab pos="511175" algn="l"/>
              </a:tabLst>
            </a:pPr>
            <a:r>
              <a:rPr lang="en-US" sz="2400" b="1" dirty="0" smtClean="0">
                <a:latin typeface="Cambria" panose="02040503050406030204" pitchFamily="18" charset="0"/>
                <a:ea typeface="Cambria" panose="02040503050406030204" pitchFamily="18" charset="0"/>
              </a:rPr>
              <a:t>Does the practice avoid a wicked, immoral lifestyle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6:12-20</a:t>
            </a:r>
            <a:r>
              <a:rPr lang="en-US" sz="2400" b="1" dirty="0" smtClean="0">
                <a:latin typeface="Cambria" panose="02040503050406030204" pitchFamily="18" charset="0"/>
                <a:ea typeface="Cambria" panose="02040503050406030204" pitchFamily="18" charset="0"/>
              </a:rPr>
              <a:t>)?</a:t>
            </a:r>
          </a:p>
          <a:p>
            <a:pPr marL="744538" indent="-457200">
              <a:buFont typeface="+mj-lt"/>
              <a:buAutoNum type="arabicPeriod"/>
              <a:tabLst>
                <a:tab pos="511175" algn="l"/>
              </a:tabLst>
            </a:pPr>
            <a:endParaRPr lang="en-US" sz="1000" b="1" dirty="0">
              <a:latin typeface="Cambria" panose="02040503050406030204" pitchFamily="18" charset="0"/>
              <a:ea typeface="Cambria" panose="02040503050406030204" pitchFamily="18" charset="0"/>
            </a:endParaRPr>
          </a:p>
          <a:p>
            <a:pPr marL="744538" indent="-457200">
              <a:buFont typeface="+mj-lt"/>
              <a:buAutoNum type="arabicPeriod"/>
              <a:tabLst>
                <a:tab pos="511175" algn="l"/>
              </a:tabLst>
            </a:pPr>
            <a:r>
              <a:rPr lang="en-US" sz="2400" b="1" dirty="0" smtClean="0">
                <a:latin typeface="Cambria" panose="02040503050406030204" pitchFamily="18" charset="0"/>
                <a:ea typeface="Cambria" panose="02040503050406030204" pitchFamily="18" charset="0"/>
              </a:rPr>
              <a:t>Does the practice seek the good of our brothers and sisters in 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10:23</a:t>
            </a:r>
            <a:r>
              <a:rPr lang="en-US" sz="2400" b="1" dirty="0" smtClean="0">
                <a:latin typeface="Cambria" panose="02040503050406030204" pitchFamily="18" charset="0"/>
                <a:ea typeface="Cambria" panose="02040503050406030204" pitchFamily="18" charset="0"/>
              </a:rPr>
              <a:t>)?</a:t>
            </a:r>
          </a:p>
          <a:p>
            <a:pPr marL="744538" indent="-457200">
              <a:buFont typeface="+mj-lt"/>
              <a:buAutoNum type="arabicPeriod"/>
              <a:tabLst>
                <a:tab pos="511175" algn="l"/>
              </a:tabLst>
            </a:pPr>
            <a:endParaRPr lang="en-US" sz="1000" b="1" dirty="0">
              <a:latin typeface="Cambria" panose="02040503050406030204" pitchFamily="18" charset="0"/>
              <a:ea typeface="Cambria" panose="02040503050406030204" pitchFamily="18" charset="0"/>
            </a:endParaRPr>
          </a:p>
          <a:p>
            <a:pPr marL="744538" indent="-457200">
              <a:buFont typeface="+mj-lt"/>
              <a:buAutoNum type="arabicPeriod"/>
              <a:tabLst>
                <a:tab pos="511175" algn="l"/>
              </a:tabLst>
            </a:pPr>
            <a:r>
              <a:rPr lang="en-US" sz="2400" b="1" dirty="0" smtClean="0">
                <a:latin typeface="Cambria" panose="02040503050406030204" pitchFamily="18" charset="0"/>
                <a:ea typeface="Cambria" panose="02040503050406030204" pitchFamily="18" charset="0"/>
              </a:rPr>
              <a:t>Does the practice ultimately bring glory to God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6:20; 10:31</a:t>
            </a:r>
            <a:r>
              <a:rPr lang="en-US" sz="2400" b="1" dirty="0" smtClean="0">
                <a:latin typeface="Cambria" panose="02040503050406030204" pitchFamily="18" charset="0"/>
                <a:ea typeface="Cambria" panose="02040503050406030204" pitchFamily="18" charset="0"/>
              </a:rPr>
              <a:t>)?	</a:t>
            </a:r>
          </a:p>
          <a:p>
            <a:pPr marL="287338">
              <a:tabLst>
                <a:tab pos="511175" algn="l"/>
              </a:tabLst>
            </a:pPr>
            <a:endParaRPr lang="en-US" sz="1000" b="1" dirty="0" smtClean="0">
              <a:latin typeface="Cambria" panose="02040503050406030204" pitchFamily="18" charset="0"/>
              <a:ea typeface="Cambria" panose="02040503050406030204" pitchFamily="18" charset="0"/>
            </a:endParaRPr>
          </a:p>
          <a:p>
            <a:pPr>
              <a:tabLst>
                <a:tab pos="169863" algn="l"/>
                <a:tab pos="511175" algn="l"/>
              </a:tabLst>
            </a:pP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So, </a:t>
            </a:r>
            <a:r>
              <a:rPr lang="en-US" sz="2400" b="1" dirty="0">
                <a:latin typeface="Cambria" panose="02040503050406030204" pitchFamily="18" charset="0"/>
                <a:ea typeface="Cambria" panose="02040503050406030204" pitchFamily="18" charset="0"/>
              </a:rPr>
              <a:t>to sum up </a:t>
            </a:r>
            <a:r>
              <a:rPr lang="en-US" sz="2400" b="1" dirty="0" smtClean="0">
                <a:latin typeface="Cambria" panose="02040503050406030204" pitchFamily="18" charset="0"/>
                <a:ea typeface="Cambria" panose="02040503050406030204" pitchFamily="18" charset="0"/>
              </a:rPr>
              <a:t>Paul’s argument about </a:t>
            </a:r>
            <a:r>
              <a:rPr lang="en-US" sz="2400" b="1" dirty="0">
                <a:latin typeface="Cambria" panose="02040503050406030204" pitchFamily="18" charset="0"/>
                <a:ea typeface="Cambria" panose="02040503050406030204" pitchFamily="18" charset="0"/>
              </a:rPr>
              <a:t>meat sacrificed to idols </a:t>
            </a:r>
            <a:r>
              <a:rPr lang="en-US" sz="2400" b="1" dirty="0" smtClean="0">
                <a:latin typeface="Cambria" panose="02040503050406030204" pitchFamily="18" charset="0"/>
                <a:ea typeface="Cambria" panose="02040503050406030204" pitchFamily="18" charset="0"/>
              </a:rPr>
              <a:t>let’s use </a:t>
            </a:r>
            <a:r>
              <a:rPr lang="en-US" sz="2400" b="1" dirty="0">
                <a:latin typeface="Cambria" panose="02040503050406030204" pitchFamily="18" charset="0"/>
                <a:ea typeface="Cambria" panose="02040503050406030204" pitchFamily="18" charset="0"/>
              </a:rPr>
              <a:t>the </a:t>
            </a:r>
            <a:r>
              <a:rPr lang="en-US" sz="2400" b="1" i="1" dirty="0">
                <a:latin typeface="Cambria" panose="02040503050406030204" pitchFamily="18" charset="0"/>
                <a:ea typeface="Cambria" panose="02040503050406030204" pitchFamily="18" charset="0"/>
              </a:rPr>
              <a:t>“</a:t>
            </a:r>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Temple Sacrificed Meat</a:t>
            </a:r>
            <a:r>
              <a:rPr lang="en-US" sz="2400" b="1" i="1" dirty="0">
                <a:latin typeface="Cambria" panose="02040503050406030204" pitchFamily="18" charset="0"/>
                <a:ea typeface="Cambria" panose="02040503050406030204" pitchFamily="18" charset="0"/>
              </a:rPr>
              <a:t>”</a:t>
            </a:r>
            <a:r>
              <a:rPr lang="en-US" sz="2400" b="1" dirty="0">
                <a:latin typeface="Cambria" panose="02040503050406030204" pitchFamily="18" charset="0"/>
                <a:ea typeface="Cambria" panose="02040503050406030204" pitchFamily="18" charset="0"/>
              </a:rPr>
              <a:t> diagram and again ask </a:t>
            </a:r>
            <a:r>
              <a:rPr lang="en-US" sz="2400" b="1" dirty="0" smtClean="0">
                <a:latin typeface="Cambria" panose="02040503050406030204" pitchFamily="18" charset="0"/>
                <a:ea typeface="Cambria" panose="02040503050406030204" pitchFamily="18" charset="0"/>
              </a:rPr>
              <a:t>these three </a:t>
            </a:r>
            <a:r>
              <a:rPr lang="en-US" sz="2400" b="1" dirty="0">
                <a:latin typeface="Cambria" panose="02040503050406030204" pitchFamily="18" charset="0"/>
                <a:ea typeface="Cambria" panose="02040503050406030204" pitchFamily="18" charset="0"/>
              </a:rPr>
              <a:t>questions</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304126386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wipe(left)">
                                      <p:cBhvr>
                                        <p:cTn id="2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10:23-33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75395" y="990600"/>
            <a:ext cx="8545607" cy="5432256"/>
          </a:xfrm>
          <a:prstGeom prst="rect">
            <a:avLst/>
          </a:prstGeom>
          <a:noFill/>
          <a:effectLst/>
        </p:spPr>
        <p:txBody>
          <a:bodyPr wrap="square" rtlCol="0">
            <a:spAutoFit/>
          </a:bodyPr>
          <a:lstStyle/>
          <a:p>
            <a:pPr>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With regard to eating meat while involved in temple worship, to Paul this was a no-brainer.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p>
          <a:p>
            <a:pPr>
              <a:tabLst>
                <a:tab pos="457200" algn="l"/>
              </a:tabLst>
            </a:pPr>
            <a:endParaRPr lang="en-US" sz="2400" b="1" dirty="0">
              <a:latin typeface="Cambria" panose="02040503050406030204" pitchFamily="18" charset="0"/>
              <a:ea typeface="Cambria" panose="02040503050406030204" pitchFamily="18" charset="0"/>
            </a:endParaRPr>
          </a:p>
          <a:p>
            <a:pPr>
              <a:tabLst>
                <a:tab pos="457200" algn="l"/>
              </a:tabLst>
            </a:pPr>
            <a:endParaRPr lang="en-US" sz="24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p>
          <a:p>
            <a:pPr>
              <a:tabLst>
                <a:tab pos="457200" algn="l"/>
              </a:tabLst>
            </a:pPr>
            <a:endParaRPr lang="en-US" sz="2400" b="1" dirty="0">
              <a:latin typeface="Cambria" panose="02040503050406030204" pitchFamily="18" charset="0"/>
              <a:ea typeface="Cambria" panose="02040503050406030204" pitchFamily="18" charset="0"/>
            </a:endParaRPr>
          </a:p>
          <a:p>
            <a:pPr>
              <a:tabLst>
                <a:tab pos="457200" algn="l"/>
              </a:tabLst>
            </a:pPr>
            <a:endParaRPr lang="en-US" sz="2400" b="1" dirty="0" smtClean="0">
              <a:latin typeface="Cambria" panose="02040503050406030204" pitchFamily="18" charset="0"/>
              <a:ea typeface="Cambria" panose="02040503050406030204" pitchFamily="18" charset="0"/>
            </a:endParaRPr>
          </a:p>
          <a:p>
            <a:pPr marL="342900" indent="-342900">
              <a:spcBef>
                <a:spcPts val="600"/>
              </a:spcBef>
              <a:buFont typeface="Wingdings" panose="05000000000000000000" pitchFamily="2" charset="2"/>
              <a:buChar char="Ø"/>
              <a:tabLst>
                <a:tab pos="115888" algn="l"/>
              </a:tabLst>
            </a:pPr>
            <a:endParaRPr lang="en-US" sz="1000" b="1" dirty="0" smtClean="0">
              <a:latin typeface="Cambria" panose="02040503050406030204" pitchFamily="18" charset="0"/>
              <a:ea typeface="Cambria" panose="02040503050406030204" pitchFamily="18" charset="0"/>
            </a:endParaRPr>
          </a:p>
          <a:p>
            <a:pPr marL="342900" indent="-342900">
              <a:spcBef>
                <a:spcPts val="600"/>
              </a:spcBef>
              <a:buFont typeface="Wingdings" panose="05000000000000000000" pitchFamily="2" charset="2"/>
              <a:buChar char="Ø"/>
              <a:tabLst>
                <a:tab pos="115888" algn="l"/>
              </a:tabLst>
            </a:pPr>
            <a:endParaRPr lang="en-US" sz="2400" b="1" dirty="0" smtClean="0">
              <a:latin typeface="Cambria" panose="02040503050406030204" pitchFamily="18" charset="0"/>
              <a:ea typeface="Cambria" panose="02040503050406030204" pitchFamily="18" charset="0"/>
            </a:endParaRPr>
          </a:p>
          <a:p>
            <a:pPr marL="0" lvl="1">
              <a:spcBef>
                <a:spcPts val="600"/>
              </a:spcBef>
              <a:tabLst>
                <a:tab pos="115888" algn="l"/>
                <a:tab pos="457200" algn="l"/>
              </a:tabLst>
            </a:pPr>
            <a:r>
              <a:rPr lang="en-US" sz="2400" b="1" dirty="0" smtClean="0">
                <a:latin typeface="Cambria" panose="02040503050406030204" pitchFamily="18" charset="0"/>
                <a:ea typeface="Cambria" panose="02040503050406030204" pitchFamily="18" charset="0"/>
              </a:rPr>
              <a:t>		This practice engages in idolatry and spiritual immorality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r>
              <a:rPr lang="en-US" sz="2400" b="1" dirty="0" smtClean="0">
                <a:latin typeface="Cambria" panose="02040503050406030204" pitchFamily="18" charset="0"/>
                <a:ea typeface="Cambria" panose="02040503050406030204" pitchFamily="18" charset="0"/>
              </a:rPr>
              <a:t>), it causes other brothers and sisters in Christ to follow into sin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r>
              <a:rPr lang="en-US" sz="2400" b="1" dirty="0" smtClean="0">
                <a:latin typeface="Cambria" panose="02040503050406030204" pitchFamily="18" charset="0"/>
                <a:ea typeface="Cambria" panose="02040503050406030204" pitchFamily="18" charset="0"/>
              </a:rPr>
              <a:t>), and it dishonors God by worshiping demons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r>
              <a:rPr lang="en-US" sz="2400" b="1" dirty="0" smtClean="0">
                <a:latin typeface="Cambria" panose="02040503050406030204" pitchFamily="18" charset="0"/>
                <a:ea typeface="Cambria" panose="02040503050406030204" pitchFamily="18" charset="0"/>
              </a:rPr>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76400" y="2133600"/>
            <a:ext cx="5867400" cy="2362200"/>
          </a:xfrm>
          <a:prstGeom prst="rect">
            <a:avLst/>
          </a:prstGeom>
          <a:ln>
            <a:noFill/>
          </a:ln>
          <a:effectLst>
            <a:outerShdw blurRad="292100" dist="139700" dir="2700000" algn="tl" rotWithShape="0">
              <a:srgbClr val="333333">
                <a:alpha val="65000"/>
              </a:srgbClr>
            </a:outerShdw>
          </a:effectLst>
        </p:spPr>
      </p:pic>
      <p:cxnSp>
        <p:nvCxnSpPr>
          <p:cNvPr id="3" name="Straight Arrow Connector 2"/>
          <p:cNvCxnSpPr/>
          <p:nvPr/>
        </p:nvCxnSpPr>
        <p:spPr>
          <a:xfrm flipV="1">
            <a:off x="1371600" y="3657600"/>
            <a:ext cx="2051798" cy="0"/>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420826219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wipe(left)">
                                      <p:cBhvr>
                                        <p:cTn id="22" dur="10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10:23-33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75395" y="990600"/>
            <a:ext cx="8545607" cy="5724644"/>
          </a:xfrm>
          <a:prstGeom prst="rect">
            <a:avLst/>
          </a:prstGeom>
          <a:noFill/>
          <a:effectLst/>
        </p:spPr>
        <p:txBody>
          <a:bodyPr wrap="square" rtlCol="0">
            <a:spAutoFit/>
          </a:bodyPr>
          <a:lstStyle/>
          <a:p>
            <a:pPr>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Concerning sacrificed meat purchased at the meat market.  Paul says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Eat anything sold in the market  without asking questions for conscience’ sake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10:25</a:t>
            </a:r>
            <a:r>
              <a:rPr lang="en-US" sz="2400" b="1" dirty="0" smtClean="0">
                <a:latin typeface="Cambria" panose="02040503050406030204" pitchFamily="18" charset="0"/>
                <a:ea typeface="Cambria" panose="02040503050406030204" pitchFamily="18" charset="0"/>
              </a:rPr>
              <a:t>).</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p>
          <a:p>
            <a:pPr>
              <a:tabLst>
                <a:tab pos="457200" algn="l"/>
              </a:tabLst>
            </a:pPr>
            <a:endParaRPr lang="en-US" sz="2400" b="1" dirty="0">
              <a:latin typeface="Cambria" panose="02040503050406030204" pitchFamily="18" charset="0"/>
              <a:ea typeface="Cambria" panose="02040503050406030204" pitchFamily="18" charset="0"/>
            </a:endParaRPr>
          </a:p>
          <a:p>
            <a:pPr>
              <a:tabLst>
                <a:tab pos="457200" algn="l"/>
              </a:tabLst>
            </a:pPr>
            <a:endParaRPr lang="en-US" sz="24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p>
          <a:p>
            <a:pPr>
              <a:tabLst>
                <a:tab pos="457200" algn="l"/>
              </a:tabLst>
            </a:pPr>
            <a:endParaRPr lang="en-US" sz="2400" b="1" dirty="0">
              <a:latin typeface="Cambria" panose="02040503050406030204" pitchFamily="18" charset="0"/>
              <a:ea typeface="Cambria" panose="02040503050406030204" pitchFamily="18" charset="0"/>
            </a:endParaRPr>
          </a:p>
          <a:p>
            <a:pPr>
              <a:tabLst>
                <a:tab pos="457200" algn="l"/>
              </a:tabLst>
            </a:pPr>
            <a:endParaRPr lang="en-US" sz="2400" b="1" dirty="0" smtClean="0">
              <a:latin typeface="Cambria" panose="02040503050406030204" pitchFamily="18" charset="0"/>
              <a:ea typeface="Cambria" panose="02040503050406030204" pitchFamily="18" charset="0"/>
            </a:endParaRPr>
          </a:p>
          <a:p>
            <a:pPr marL="342900" indent="-342900">
              <a:spcBef>
                <a:spcPts val="600"/>
              </a:spcBef>
              <a:buFont typeface="Wingdings" panose="05000000000000000000" pitchFamily="2" charset="2"/>
              <a:buChar char="Ø"/>
              <a:tabLst>
                <a:tab pos="115888" algn="l"/>
              </a:tabLst>
            </a:pPr>
            <a:endParaRPr lang="en-US" sz="1000" b="1" dirty="0" smtClean="0">
              <a:latin typeface="Cambria" panose="02040503050406030204" pitchFamily="18" charset="0"/>
              <a:ea typeface="Cambria" panose="02040503050406030204" pitchFamily="18" charset="0"/>
            </a:endParaRPr>
          </a:p>
          <a:p>
            <a:pPr marL="0" lvl="1">
              <a:spcBef>
                <a:spcPts val="600"/>
              </a:spcBef>
              <a:tabLst>
                <a:tab pos="115888" algn="l"/>
                <a:tab pos="457200" algn="l"/>
              </a:tabLst>
            </a:pPr>
            <a:r>
              <a:rPr lang="en-US" sz="2400" b="1" dirty="0" smtClean="0">
                <a:latin typeface="Cambria" panose="02040503050406030204" pitchFamily="18" charset="0"/>
                <a:ea typeface="Cambria" panose="02040503050406030204" pitchFamily="18" charset="0"/>
              </a:rPr>
              <a:t>		If we treat the meat as a harmless creation of God purchased in a neutral environment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10:26</a:t>
            </a:r>
            <a:r>
              <a:rPr lang="en-US" sz="2400" b="1" dirty="0" smtClean="0">
                <a:latin typeface="Cambria" panose="02040503050406030204" pitchFamily="18" charset="0"/>
                <a:ea typeface="Cambria" panose="02040503050406030204" pitchFamily="18" charset="0"/>
              </a:rPr>
              <a:t>), then it does not involve idolatry and immorality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r>
              <a:rPr lang="en-US" sz="2400" b="1" dirty="0" smtClean="0">
                <a:latin typeface="Cambria" panose="02040503050406030204" pitchFamily="18" charset="0"/>
                <a:ea typeface="Cambria" panose="02040503050406030204" pitchFamily="18" charset="0"/>
              </a:rPr>
              <a:t>), it does not cause a weaker brother or sister to stumble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2</a:t>
            </a:r>
            <a:r>
              <a:rPr lang="en-US" sz="2400" b="1" dirty="0" smtClean="0">
                <a:latin typeface="Cambria" panose="02040503050406030204" pitchFamily="18" charset="0"/>
                <a:ea typeface="Cambria" panose="02040503050406030204" pitchFamily="18" charset="0"/>
              </a:rPr>
              <a:t>), and it glorifies God when the food is received with thanksgiving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10:30</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3</a:t>
            </a:r>
            <a:r>
              <a:rPr lang="en-US" sz="2400" b="1" dirty="0" smtClean="0">
                <a:latin typeface="Cambria" panose="02040503050406030204" pitchFamily="18" charset="0"/>
                <a:ea typeface="Cambria" panose="02040503050406030204" pitchFamily="18" charset="0"/>
              </a:rPr>
              <a:t>).</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14498" y="2286000"/>
            <a:ext cx="5867400" cy="2362200"/>
          </a:xfrm>
          <a:prstGeom prst="rect">
            <a:avLst/>
          </a:prstGeom>
          <a:ln>
            <a:noFill/>
          </a:ln>
          <a:effectLst>
            <a:outerShdw blurRad="292100" dist="139700" dir="2700000" algn="tl" rotWithShape="0">
              <a:srgbClr val="333333">
                <a:alpha val="65000"/>
              </a:srgbClr>
            </a:outerShdw>
          </a:effectLst>
        </p:spPr>
      </p:pic>
      <p:cxnSp>
        <p:nvCxnSpPr>
          <p:cNvPr id="3" name="Straight Arrow Connector 2"/>
          <p:cNvCxnSpPr/>
          <p:nvPr/>
        </p:nvCxnSpPr>
        <p:spPr>
          <a:xfrm flipV="1">
            <a:off x="1524000" y="3276600"/>
            <a:ext cx="2051798" cy="0"/>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50863857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wipe(left)">
                                      <p:cBhvr>
                                        <p:cTn id="22"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10:23-33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75395" y="1066800"/>
            <a:ext cx="8616205" cy="5493812"/>
          </a:xfrm>
          <a:prstGeom prst="rect">
            <a:avLst/>
          </a:prstGeom>
          <a:noFill/>
          <a:effectLst/>
        </p:spPr>
        <p:txBody>
          <a:bodyPr wrap="square" rtlCol="0">
            <a:spAutoFit/>
          </a:bodyPr>
          <a:lstStyle/>
          <a:p>
            <a:pPr>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Finally, for sacrificed meat eaten at an unbelievers home, if where it came from is not mentioned, eat freely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10:25</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2400" b="1" dirty="0" smtClean="0">
              <a:latin typeface="Cambria" panose="02040503050406030204" pitchFamily="18" charset="0"/>
              <a:ea typeface="Cambria" panose="02040503050406030204" pitchFamily="18" charset="0"/>
            </a:endParaRP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p>
          <a:p>
            <a:pPr>
              <a:tabLst>
                <a:tab pos="457200" algn="l"/>
              </a:tabLst>
            </a:pPr>
            <a:endParaRPr lang="en-US" sz="2400" b="1" dirty="0">
              <a:latin typeface="Cambria" panose="02040503050406030204" pitchFamily="18" charset="0"/>
              <a:ea typeface="Cambria" panose="02040503050406030204" pitchFamily="18" charset="0"/>
            </a:endParaRPr>
          </a:p>
          <a:p>
            <a:pPr>
              <a:tabLst>
                <a:tab pos="457200" algn="l"/>
              </a:tabLst>
            </a:pPr>
            <a:endParaRPr lang="en-US" sz="24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p>
          <a:p>
            <a:pPr>
              <a:tabLst>
                <a:tab pos="457200" algn="l"/>
              </a:tabLst>
            </a:pPr>
            <a:endParaRPr lang="en-US" sz="2400" b="1" dirty="0">
              <a:latin typeface="Cambria" panose="02040503050406030204" pitchFamily="18" charset="0"/>
              <a:ea typeface="Cambria" panose="02040503050406030204" pitchFamily="18" charset="0"/>
            </a:endParaRPr>
          </a:p>
          <a:p>
            <a:pPr>
              <a:tabLst>
                <a:tab pos="457200" algn="l"/>
              </a:tabLst>
            </a:pPr>
            <a:endParaRPr lang="en-US" sz="2400" b="1" dirty="0" smtClean="0">
              <a:latin typeface="Cambria" panose="02040503050406030204" pitchFamily="18" charset="0"/>
              <a:ea typeface="Cambria" panose="02040503050406030204" pitchFamily="18" charset="0"/>
            </a:endParaRPr>
          </a:p>
          <a:p>
            <a:pPr marL="0" lvl="1">
              <a:spcBef>
                <a:spcPts val="600"/>
              </a:spcBef>
              <a:tabLst>
                <a:tab pos="115888" algn="l"/>
                <a:tab pos="457200" algn="l"/>
              </a:tabLst>
            </a:pPr>
            <a:r>
              <a:rPr lang="en-US" sz="2400" b="1" dirty="0" smtClean="0">
                <a:latin typeface="Cambria" panose="02040503050406030204" pitchFamily="18" charset="0"/>
                <a:ea typeface="Cambria" panose="02040503050406030204" pitchFamily="18" charset="0"/>
              </a:rPr>
              <a:t>		If the one serving the guests makes a point that the meat was sacrificed to idols, then he’s likely viewing the meal as an extension of his devotion to the pagan god.   In that case, for the sake of our Christian testimony and the conscience of weaker believers, we should not eat the food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10:27-29</a:t>
            </a:r>
            <a:r>
              <a:rPr lang="en-US" sz="2400" b="1" dirty="0" smtClean="0">
                <a:latin typeface="Cambria" panose="02040503050406030204" pitchFamily="18" charset="0"/>
                <a:ea typeface="Cambria" panose="02040503050406030204" pitchFamily="18" charset="0"/>
              </a:rPr>
              <a:t>). </a:t>
            </a:r>
          </a:p>
        </p:txBody>
      </p:sp>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14500" y="2133600"/>
            <a:ext cx="5867400" cy="2438400"/>
          </a:xfrm>
          <a:prstGeom prst="rect">
            <a:avLst/>
          </a:prstGeom>
          <a:ln>
            <a:noFill/>
          </a:ln>
          <a:effectLst>
            <a:outerShdw blurRad="292100" dist="139700" dir="2700000" algn="tl" rotWithShape="0">
              <a:srgbClr val="333333">
                <a:alpha val="65000"/>
              </a:srgbClr>
            </a:outerShdw>
          </a:effectLst>
        </p:spPr>
      </p:pic>
      <p:cxnSp>
        <p:nvCxnSpPr>
          <p:cNvPr id="3" name="Straight Arrow Connector 2"/>
          <p:cNvCxnSpPr/>
          <p:nvPr/>
        </p:nvCxnSpPr>
        <p:spPr>
          <a:xfrm flipV="1">
            <a:off x="1066800" y="2743200"/>
            <a:ext cx="2051798" cy="0"/>
          </a:xfrm>
          <a:prstGeom prst="straightConnector1">
            <a:avLst/>
          </a:prstGeom>
          <a:ln>
            <a:solidFill>
              <a:schemeClr val="tx1"/>
            </a:solidFill>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1644989924"/>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wipe(left)">
                                      <p:cBhvr>
                                        <p:cTn id="22"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10:23-33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75395" y="1143000"/>
            <a:ext cx="8463805" cy="4878259"/>
          </a:xfrm>
          <a:prstGeom prst="rect">
            <a:avLst/>
          </a:prstGeom>
          <a:noFill/>
          <a:effectLst/>
        </p:spPr>
        <p:txBody>
          <a:bodyPr wrap="square" rtlCol="0">
            <a:spAutoFit/>
          </a:bodyPr>
          <a:lstStyle/>
          <a:p>
            <a:pPr>
              <a:tabLst>
                <a:tab pos="457200" algn="l"/>
              </a:tabLst>
            </a:pPr>
            <a:r>
              <a:rPr lang="en-US" sz="2400" dirty="0" smtClean="0"/>
              <a:t>	</a:t>
            </a:r>
            <a:r>
              <a:rPr lang="en-US" sz="2400" b="1" dirty="0" smtClean="0">
                <a:latin typeface="Cambria" panose="02040503050406030204" pitchFamily="18" charset="0"/>
                <a:ea typeface="Cambria" panose="02040503050406030204" pitchFamily="18" charset="0"/>
              </a:rPr>
              <a:t>Ultimately, Christians should be willing to set aside their right to exercise Christian freedom for the sake of fellowship with God and with one another. </a:t>
            </a:r>
          </a:p>
          <a:p>
            <a:pPr marL="0" lvl="1">
              <a:spcBef>
                <a:spcPts val="600"/>
              </a:spcBef>
              <a:tabLst>
                <a:tab pos="115888" algn="l"/>
                <a:tab pos="457200" algn="l"/>
              </a:tabLst>
            </a:pPr>
            <a:r>
              <a:rPr lang="en-US" sz="2400" b="1" dirty="0" smtClean="0">
                <a:latin typeface="Cambria" panose="02040503050406030204" pitchFamily="18" charset="0"/>
                <a:ea typeface="Cambria" panose="02040503050406030204" pitchFamily="18" charset="0"/>
              </a:rPr>
              <a:t>		While we must never surrender our stand on the non-negotiable truths of the person and work of Jesus Christ – even if it seems like foolishness to the world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1:17-18</a:t>
            </a:r>
            <a:r>
              <a:rPr lang="en-US" sz="2400" b="1" dirty="0" smtClean="0">
                <a:latin typeface="Cambria" panose="02040503050406030204" pitchFamily="18" charset="0"/>
                <a:ea typeface="Cambria" panose="02040503050406030204" pitchFamily="18" charset="0"/>
              </a:rPr>
              <a:t>).</a:t>
            </a:r>
          </a:p>
          <a:p>
            <a:pPr marL="0" lvl="1">
              <a:spcBef>
                <a:spcPts val="600"/>
              </a:spcBef>
              <a:tabLst>
                <a:tab pos="115888" algn="l"/>
                <a:tab pos="457200" algn="l"/>
              </a:tabLst>
            </a:pPr>
            <a:endParaRPr lang="en-US" sz="800" b="1" dirty="0" smtClean="0">
              <a:latin typeface="Cambria" panose="02040503050406030204" pitchFamily="18" charset="0"/>
              <a:ea typeface="Cambria" panose="02040503050406030204" pitchFamily="18" charset="0"/>
            </a:endParaRPr>
          </a:p>
          <a:p>
            <a:pPr marL="0" lvl="1">
              <a:spcBef>
                <a:spcPts val="600"/>
              </a:spcBef>
              <a:tabLst>
                <a:tab pos="115888" algn="l"/>
                <a:tab pos="457200" algn="l"/>
              </a:tabLst>
            </a:pPr>
            <a:r>
              <a:rPr lang="en-US" sz="2400" b="1" dirty="0" smtClean="0">
                <a:latin typeface="Cambria" panose="02040503050406030204" pitchFamily="18" charset="0"/>
                <a:ea typeface="Cambria" panose="02040503050406030204" pitchFamily="18" charset="0"/>
              </a:rPr>
              <a:t>		When it comes to questionable, optional, or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gray</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areas of our practice, we should eagerly heed Paul’s command: </a:t>
            </a:r>
            <a:r>
              <a:rPr lang="en-US" sz="2400" b="1" i="1" dirty="0" smtClean="0">
                <a:latin typeface="Cambria" panose="02040503050406030204" pitchFamily="18" charset="0"/>
                <a:ea typeface="Cambria" panose="02040503050406030204" pitchFamily="18" charset="0"/>
              </a:rPr>
              <a:t>“</a:t>
            </a:r>
            <a:r>
              <a:rPr lang="en-US" sz="2400" b="1" i="1" dirty="0">
                <a:latin typeface="Cambria" panose="02040503050406030204" pitchFamily="18" charset="0"/>
                <a:ea typeface="Cambria" panose="02040503050406030204" pitchFamily="18" charset="0"/>
              </a:rPr>
              <a:t>Give no offense, either to the Jews or to the Greeks or to the church of </a:t>
            </a:r>
            <a:r>
              <a:rPr lang="en-US" sz="2400" b="1" i="1" dirty="0" smtClean="0">
                <a:latin typeface="Cambria" panose="02040503050406030204" pitchFamily="18" charset="0"/>
                <a:ea typeface="Cambria" panose="02040503050406030204" pitchFamily="18" charset="0"/>
              </a:rPr>
              <a:t>God; </a:t>
            </a:r>
            <a:r>
              <a:rPr lang="en-US" sz="2400" b="1" i="1" baseline="30000" dirty="0">
                <a:latin typeface="Cambria" panose="02040503050406030204" pitchFamily="18" charset="0"/>
                <a:ea typeface="Cambria" panose="02040503050406030204" pitchFamily="18" charset="0"/>
              </a:rPr>
              <a:t> </a:t>
            </a:r>
            <a:r>
              <a:rPr lang="en-US" sz="2400" b="1" i="1" dirty="0">
                <a:latin typeface="Cambria" panose="02040503050406030204" pitchFamily="18" charset="0"/>
                <a:ea typeface="Cambria" panose="02040503050406030204" pitchFamily="18" charset="0"/>
              </a:rPr>
              <a:t>just as I also please all men in all things, not seeking my own profit, but the profit of many, that they may be </a:t>
            </a:r>
            <a:r>
              <a:rPr lang="en-US" sz="2400" b="1" i="1" dirty="0" smtClean="0">
                <a:latin typeface="Cambria" panose="02040503050406030204" pitchFamily="18" charset="0"/>
                <a:ea typeface="Cambria" panose="02040503050406030204" pitchFamily="18" charset="0"/>
              </a:rPr>
              <a:t>saved”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10:32-33</a:t>
            </a:r>
            <a:r>
              <a:rPr lang="en-US" sz="240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271123465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609600" y="4648200"/>
            <a:ext cx="8211671" cy="707886"/>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Constantia" pitchFamily="18" charset="0"/>
              </a:rPr>
              <a:t>Keeping the “Ps”</a:t>
            </a:r>
            <a:endParaRPr lang="en-US" sz="40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6177" y="1066800"/>
            <a:ext cx="8641976" cy="5724644"/>
          </a:xfrm>
          <a:prstGeom prst="rect">
            <a:avLst/>
          </a:prstGeom>
          <a:noFill/>
          <a:effectLst/>
        </p:spPr>
        <p:txBody>
          <a:bodyPr wrap="square" rtlCol="0">
            <a:spAutoFit/>
          </a:bodyPr>
          <a:lstStyle/>
          <a:p>
            <a:pPr indent="457200"/>
            <a:r>
              <a:rPr lang="en-US" sz="24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 </a:t>
            </a:r>
            <a:r>
              <a:rPr lang="en-US" sz="2400" b="1" dirty="0">
                <a:latin typeface="Cambria" panose="02040503050406030204" pitchFamily="18" charset="0"/>
                <a:ea typeface="Cambria" panose="02040503050406030204" pitchFamily="18" charset="0"/>
              </a:rPr>
              <a:t>opens our lesson with </a:t>
            </a:r>
            <a:r>
              <a:rPr lang="en-US" sz="2400" b="1" dirty="0" smtClean="0">
                <a:latin typeface="Cambria" panose="02040503050406030204" pitchFamily="18" charset="0"/>
                <a:ea typeface="Cambria" panose="02040503050406030204" pitchFamily="18" charset="0"/>
              </a:rPr>
              <a:t>a story from Russian novelist Alexander Solzhenitsyn classic novel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One Day in the Life of Ivan Denisovich</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 prisoner in a Siberian labor camp. </a:t>
            </a:r>
            <a:endParaRPr lang="en-US" sz="2400" b="1" dirty="0">
              <a:latin typeface="Cambria" panose="02040503050406030204" pitchFamily="18" charset="0"/>
              <a:ea typeface="Cambria" panose="02040503050406030204" pitchFamily="18" charset="0"/>
            </a:endParaRPr>
          </a:p>
          <a:p>
            <a:pPr indent="457200"/>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While our context and that of Ivan Denisovich are worlds apart, many of the arguments made, in the novel, resonates with our own society.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Issues of </a:t>
            </a:r>
            <a:r>
              <a:rPr lang="en-US" sz="2400" b="1" i="1" dirty="0" smtClean="0">
                <a:latin typeface="Cambria" panose="02040503050406030204" pitchFamily="18" charset="0"/>
                <a:ea typeface="Cambria" panose="02040503050406030204" pitchFamily="18" charset="0"/>
              </a:rPr>
              <a:t>personal loyalty</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human dignity</a:t>
            </a:r>
            <a:r>
              <a:rPr lang="en-US" sz="2400" b="1" dirty="0" smtClean="0">
                <a:latin typeface="Cambria" panose="02040503050406030204" pitchFamily="18" charset="0"/>
                <a:ea typeface="Cambria" panose="02040503050406030204" pitchFamily="18" charset="0"/>
              </a:rPr>
              <a:t>, and </a:t>
            </a:r>
            <a:r>
              <a:rPr lang="en-US" sz="2400" b="1" i="1" dirty="0" smtClean="0">
                <a:latin typeface="Cambria" panose="02040503050406030204" pitchFamily="18" charset="0"/>
                <a:ea typeface="Cambria" panose="02040503050406030204" pitchFamily="18" charset="0"/>
              </a:rPr>
              <a:t>faith</a:t>
            </a:r>
            <a:r>
              <a:rPr lang="en-US" sz="2400" b="1" dirty="0" smtClean="0">
                <a:latin typeface="Cambria" panose="02040503050406030204" pitchFamily="18" charset="0"/>
                <a:ea typeface="Cambria" panose="02040503050406030204" pitchFamily="18" charset="0"/>
              </a:rPr>
              <a:t>.  Yet amid all these themes of human existence, one theme that shouldn’t be missed, is that of the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purpose</a:t>
            </a:r>
            <a:r>
              <a:rPr lang="en-US" sz="2400" b="1" dirty="0" smtClean="0">
                <a:latin typeface="Cambria" panose="02040503050406030204" pitchFamily="18" charset="0"/>
                <a:ea typeface="Cambria" panose="02040503050406030204" pitchFamily="18" charset="0"/>
              </a:rPr>
              <a:t>” our lives can have when we live with a clear ultimate objective set before us. </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Persistently hungry, chilled to the core, and cursed with every reason to give in to despair, Ivan Denisovich</a:t>
            </a:r>
            <a:r>
              <a:rPr lang="en-US" sz="2400" b="1" dirty="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had a job to do, a reason to face each morning.</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2749417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Keeping the “</a:t>
            </a:r>
            <a:r>
              <a:rPr lang="en-US" sz="23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a:t>
            </a:r>
            <a:r>
              <a:rPr lang="en-US" sz="2300" cap="none"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s</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39021"/>
            <a:ext cx="8610600" cy="5372240"/>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Every day Christians are faced with decisions – not simply between right and wrong, but between good, better and best. </a:t>
            </a:r>
          </a:p>
          <a:p>
            <a:pPr indent="457200">
              <a:tabLst>
                <a:tab pos="457200" algn="l"/>
              </a:tabLst>
            </a:pPr>
            <a:endParaRPr lang="en-US" sz="1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God has given us a world filled with beauty for us to enjoy, but how do we determine where to draw the line between delighting in His gracious provision and overindulging in sinful desires?</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287338">
              <a:tabLst>
                <a:tab pos="233363" algn="l"/>
                <a:tab pos="457200" algn="l"/>
                <a:tab pos="914400" algn="l"/>
              </a:tabLst>
            </a:pPr>
            <a:r>
              <a:rPr lang="en-US" sz="2370" b="1" dirty="0" smtClean="0">
                <a:latin typeface="Cambria" panose="02040503050406030204" pitchFamily="18" charset="0"/>
                <a:ea typeface="Cambria" panose="02040503050406030204" pitchFamily="18" charset="0"/>
              </a:rPr>
              <a:t>	As we seek to put into practice the teachings here let’s consider these three basic principles that will equip us to make wise, healthy decisions and set us on a course for a God-honoring life:</a:t>
            </a:r>
          </a:p>
          <a:p>
            <a:pPr marL="573088" indent="-339725">
              <a:spcBef>
                <a:spcPts val="600"/>
              </a:spcBef>
              <a:buFont typeface="Wingdings" panose="05000000000000000000" pitchFamily="2" charset="2"/>
              <a:buChar char="Ø"/>
              <a:tabLst>
                <a:tab pos="233363" algn="l"/>
                <a:tab pos="511175" algn="l"/>
                <a:tab pos="914400" algn="l"/>
              </a:tabLst>
            </a:pPr>
            <a:r>
              <a:rPr lang="en-US" sz="2370" b="1" i="1" dirty="0" smtClean="0">
                <a:latin typeface="Cambria" panose="02040503050406030204" pitchFamily="18" charset="0"/>
                <a:ea typeface="Cambria" panose="02040503050406030204" pitchFamily="18" charset="0"/>
              </a:rPr>
              <a:t>The Profit Principle </a:t>
            </a:r>
            <a:r>
              <a:rPr lang="en-US" sz="2370" b="1" dirty="0" smtClean="0">
                <a:latin typeface="Cambria" panose="02040503050406030204" pitchFamily="18" charset="0"/>
                <a:ea typeface="Cambria" panose="02040503050406030204" pitchFamily="18" charset="0"/>
              </a:rPr>
              <a:t>(</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10:23</a:t>
            </a:r>
            <a:r>
              <a:rPr lang="en-US" sz="2370" b="1" dirty="0" smtClean="0">
                <a:latin typeface="Cambria" panose="02040503050406030204" pitchFamily="18" charset="0"/>
                <a:ea typeface="Cambria" panose="02040503050406030204" pitchFamily="18" charset="0"/>
              </a:rPr>
              <a:t>). </a:t>
            </a:r>
          </a:p>
          <a:p>
            <a:pPr marL="573088" indent="-339725">
              <a:spcBef>
                <a:spcPts val="600"/>
              </a:spcBef>
              <a:buFont typeface="Wingdings" panose="05000000000000000000" pitchFamily="2" charset="2"/>
              <a:buChar char="Ø"/>
              <a:tabLst>
                <a:tab pos="233363" algn="l"/>
                <a:tab pos="511175" algn="l"/>
                <a:tab pos="914400" algn="l"/>
              </a:tabLst>
            </a:pPr>
            <a:r>
              <a:rPr lang="en-US" sz="2370" b="1" i="1" dirty="0" smtClean="0">
                <a:latin typeface="Cambria" panose="02040503050406030204" pitchFamily="18" charset="0"/>
                <a:ea typeface="Cambria" panose="02040503050406030204" pitchFamily="18" charset="0"/>
              </a:rPr>
              <a:t>The People Principle </a:t>
            </a:r>
            <a:r>
              <a:rPr lang="en-US" sz="2370" b="1" dirty="0" smtClean="0">
                <a:latin typeface="Cambria" panose="02040503050406030204" pitchFamily="18" charset="0"/>
                <a:ea typeface="Cambria" panose="02040503050406030204" pitchFamily="18" charset="0"/>
              </a:rPr>
              <a:t>(</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10:24, 33</a:t>
            </a:r>
            <a:r>
              <a:rPr lang="en-US" sz="2370" b="1" dirty="0" smtClean="0">
                <a:latin typeface="Cambria" panose="02040503050406030204" pitchFamily="18" charset="0"/>
                <a:ea typeface="Cambria" panose="02040503050406030204" pitchFamily="18" charset="0"/>
              </a:rPr>
              <a:t>).</a:t>
            </a:r>
          </a:p>
          <a:p>
            <a:pPr marL="573088" indent="-339725">
              <a:spcBef>
                <a:spcPts val="600"/>
              </a:spcBef>
              <a:buFont typeface="Wingdings" panose="05000000000000000000" pitchFamily="2" charset="2"/>
              <a:buChar char="Ø"/>
              <a:tabLst>
                <a:tab pos="233363" algn="l"/>
                <a:tab pos="511175" algn="l"/>
                <a:tab pos="914400" algn="l"/>
              </a:tabLst>
            </a:pPr>
            <a:r>
              <a:rPr lang="en-US" sz="2370" b="1" i="1" dirty="0" smtClean="0">
                <a:latin typeface="Cambria" panose="02040503050406030204" pitchFamily="18" charset="0"/>
                <a:ea typeface="Cambria" panose="02040503050406030204" pitchFamily="18" charset="0"/>
              </a:rPr>
              <a:t>The Purpose Principle </a:t>
            </a:r>
            <a:r>
              <a:rPr lang="en-US" sz="2370" b="1" dirty="0" smtClean="0">
                <a:latin typeface="Cambria" panose="02040503050406030204" pitchFamily="18" charset="0"/>
                <a:ea typeface="Cambria" panose="02040503050406030204" pitchFamily="18" charset="0"/>
              </a:rPr>
              <a:t>(</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10:31</a:t>
            </a:r>
            <a:r>
              <a:rPr lang="en-US" sz="237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29371931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10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left)">
                                      <p:cBhvr>
                                        <p:cTn id="27" dur="10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wipe(left)">
                                      <p:cBhvr>
                                        <p:cTn id="32" dur="10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Keeping the “</a:t>
            </a:r>
            <a:r>
              <a:rPr lang="en-US" sz="23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a:t>
            </a:r>
            <a:r>
              <a:rPr lang="en-US" sz="2300" cap="none"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s</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39021"/>
            <a:ext cx="8610600" cy="5449184"/>
          </a:xfrm>
          <a:prstGeom prst="rect">
            <a:avLst/>
          </a:prstGeom>
          <a:noFill/>
          <a:effectLst/>
        </p:spPr>
        <p:txBody>
          <a:bodyPr wrap="square" rtlCol="0">
            <a:spAutoFit/>
          </a:bodyPr>
          <a:lstStyle/>
          <a:p>
            <a:pPr indent="457200">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Profit Principle </a:t>
            </a:r>
            <a:r>
              <a:rPr lang="en-US" sz="2370" b="1" dirty="0" smtClean="0">
                <a:latin typeface="Cambria" panose="02040503050406030204" pitchFamily="18" charset="0"/>
                <a:ea typeface="Cambria" panose="02040503050406030204" pitchFamily="18" charset="0"/>
              </a:rPr>
              <a:t>(</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10:23</a:t>
            </a:r>
            <a:r>
              <a:rPr lang="en-US" sz="237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The profit principle reminds us that our freedom in otherwise neutral matters is not to be exercised at another’s expense, but for another’s profit.</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03225">
              <a:tabLst>
                <a:tab pos="457200" algn="l"/>
              </a:tabLst>
            </a:pPr>
            <a:r>
              <a:rPr lang="en-US" sz="2370" b="1" dirty="0" smtClean="0">
                <a:latin typeface="Cambria" panose="02040503050406030204" pitchFamily="18" charset="0"/>
                <a:ea typeface="Cambria" panose="02040503050406030204" pitchFamily="18" charset="0"/>
              </a:rPr>
              <a:t>	As we consider everything from how we spend our time to how we spend our money, we should constantly ask ourselves some probing questions.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Who will benefit from this?  How will they benefit? Would other actions be more profitable?  This kind of thinking will work against our natural tendency toward self-centeredness.</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In theory, Christians are free to participate in any activity not immoral in themselves, we are also called to focus on those things that will benefit others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 14:19-20</a:t>
            </a:r>
            <a:r>
              <a:rPr lang="en-US" sz="2370" b="1" dirty="0" smtClean="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xmlns="" val="37740414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Keeping the “</a:t>
            </a:r>
            <a:r>
              <a:rPr lang="en-US" sz="23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a:t>
            </a:r>
            <a:r>
              <a:rPr lang="en-US" sz="2300" cap="none"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s</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43000"/>
            <a:ext cx="8754036" cy="5660011"/>
          </a:xfrm>
          <a:prstGeom prst="rect">
            <a:avLst/>
          </a:prstGeom>
          <a:noFill/>
          <a:effectLst/>
        </p:spPr>
        <p:txBody>
          <a:bodyPr wrap="square" rtlCol="0">
            <a:spAutoFit/>
          </a:bodyPr>
          <a:lstStyle/>
          <a:p>
            <a:pPr indent="457200">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People Principle </a:t>
            </a:r>
            <a:r>
              <a:rPr lang="en-US" sz="2370" b="1" dirty="0" smtClean="0">
                <a:latin typeface="Cambria" panose="02040503050406030204" pitchFamily="18" charset="0"/>
                <a:ea typeface="Cambria" panose="02040503050406030204" pitchFamily="18" charset="0"/>
              </a:rPr>
              <a:t>(</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10:24, 33</a:t>
            </a:r>
            <a:r>
              <a:rPr lang="en-US" sz="237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Closely tied to the profit </a:t>
            </a:r>
            <a:r>
              <a:rPr lang="en-US" sz="2370" b="1" dirty="0">
                <a:latin typeface="Cambria" panose="02040503050406030204" pitchFamily="18" charset="0"/>
                <a:ea typeface="Cambria" panose="02040503050406030204" pitchFamily="18" charset="0"/>
              </a:rPr>
              <a:t>principle </a:t>
            </a:r>
            <a:r>
              <a:rPr lang="en-US" sz="2370" b="1" dirty="0" smtClean="0">
                <a:latin typeface="Cambria" panose="02040503050406030204" pitchFamily="18" charset="0"/>
                <a:ea typeface="Cambria" panose="02040503050406030204" pitchFamily="18" charset="0"/>
              </a:rPr>
              <a:t>is the people principle. As we seek to engage in activities and make decisions that are more profitable for others, we need to be careful that we truly have the good of others in mind.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03225">
              <a:tabLst>
                <a:tab pos="457200" algn="l"/>
              </a:tabLst>
            </a:pPr>
            <a:r>
              <a:rPr lang="en-US" sz="2370" b="1" dirty="0" smtClean="0">
                <a:latin typeface="Cambria" panose="02040503050406030204" pitchFamily="18" charset="0"/>
                <a:ea typeface="Cambria" panose="02040503050406030204" pitchFamily="18" charset="0"/>
              </a:rPr>
              <a:t>	This means getting to know people.  Not just their names. Not just their resumes.  It means getting to know their needs, their hurts, their strengths and weaknesses.  Only then can we actually answer the question, </a:t>
            </a:r>
            <a:r>
              <a:rPr lang="en-US" sz="2370" b="1" i="1" dirty="0" smtClean="0">
                <a:latin typeface="Cambria" panose="02040503050406030204"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 this in their best interests</a:t>
            </a:r>
            <a:r>
              <a:rPr lang="en-US" sz="2370" b="1" i="1" dirty="0" smtClean="0">
                <a:latin typeface="Cambria" panose="02040503050406030204" pitchFamily="18" charset="0"/>
                <a:ea typeface="Cambria" panose="02040503050406030204" pitchFamily="18" charset="0"/>
              </a:rPr>
              <a:t>?”</a:t>
            </a:r>
          </a:p>
          <a:p>
            <a:pPr indent="403225">
              <a:tabLst>
                <a:tab pos="457200" algn="l"/>
              </a:tabLst>
            </a:pPr>
            <a:endParaRPr lang="en-US" sz="1000" b="1" dirty="0">
              <a:latin typeface="Cambria" panose="02040503050406030204" pitchFamily="18" charset="0"/>
              <a:ea typeface="Cambria" panose="02040503050406030204" pitchFamily="18" charset="0"/>
            </a:endParaRPr>
          </a:p>
          <a:p>
            <a:pPr indent="403225">
              <a:tabLst>
                <a:tab pos="457200" algn="l"/>
              </a:tabLst>
            </a:pPr>
            <a:r>
              <a:rPr lang="en-US" sz="2370" b="1" dirty="0" smtClean="0">
                <a:latin typeface="Cambria" panose="02040503050406030204" pitchFamily="18" charset="0"/>
                <a:ea typeface="Cambria" panose="02040503050406030204" pitchFamily="18" charset="0"/>
              </a:rPr>
              <a:t>Giving people what they want or fulfilling their immediate desires isn’t always what will benefit them most.  As in parenting, sometimes the greatest profit for a child comes from withholding what the child desires.  Sometimes it means giving the child what they don’t want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Phil 2:3-4</a:t>
            </a:r>
            <a:r>
              <a:rPr lang="en-US" sz="2370" b="1" dirty="0" smtClean="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xmlns="" val="40497244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 </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Keeping the “</a:t>
            </a:r>
            <a:r>
              <a:rPr lang="en-US" sz="2300"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a:t>
            </a:r>
            <a:r>
              <a:rPr lang="en-US" sz="2300" cap="none" dirty="0" err="1"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s</a:t>
            </a:r>
            <a:r>
              <a:rPr lang="en-US" sz="23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107645"/>
            <a:ext cx="8763000" cy="5660011"/>
          </a:xfrm>
          <a:prstGeom prst="rect">
            <a:avLst/>
          </a:prstGeom>
          <a:noFill/>
          <a:effectLst/>
        </p:spPr>
        <p:txBody>
          <a:bodyPr wrap="square" rtlCol="0">
            <a:spAutoFit/>
          </a:bodyPr>
          <a:lstStyle/>
          <a:p>
            <a:pPr indent="457200">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Purpose Principle </a:t>
            </a:r>
            <a:r>
              <a:rPr lang="en-US" sz="2370" b="1" dirty="0" smtClean="0">
                <a:latin typeface="Cambria" panose="02040503050406030204" pitchFamily="18" charset="0"/>
                <a:ea typeface="Cambria" panose="02040503050406030204" pitchFamily="18" charset="0"/>
              </a:rPr>
              <a:t>(</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10:31</a:t>
            </a:r>
            <a:r>
              <a:rPr lang="en-US" sz="237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370" b="1" dirty="0">
                <a:latin typeface="Cambria" panose="02040503050406030204" pitchFamily="18" charset="0"/>
                <a:ea typeface="Cambria" panose="02040503050406030204" pitchFamily="18" charset="0"/>
              </a:rPr>
              <a:t>The </a:t>
            </a:r>
            <a:r>
              <a:rPr lang="en-US" sz="2370" b="1" dirty="0" smtClean="0">
                <a:latin typeface="Cambria" panose="02040503050406030204" pitchFamily="18" charset="0"/>
                <a:ea typeface="Cambria" panose="02040503050406030204" pitchFamily="18" charset="0"/>
              </a:rPr>
              <a:t>purpose principle is our reminder to be intentional. Do you eat or drink?  Do it to the glory of God</a:t>
            </a:r>
            <a:r>
              <a:rPr lang="en-US" sz="2370" b="1" dirty="0">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 Do </a:t>
            </a:r>
            <a:r>
              <a:rPr lang="en-US" sz="2370" b="1" dirty="0">
                <a:latin typeface="Cambria" panose="02040503050406030204" pitchFamily="18" charset="0"/>
                <a:ea typeface="Cambria" panose="02040503050406030204" pitchFamily="18" charset="0"/>
              </a:rPr>
              <a:t>you preach or teach? </a:t>
            </a:r>
            <a:r>
              <a:rPr lang="en-US" sz="2370" b="1" dirty="0" smtClean="0">
                <a:latin typeface="Cambria" panose="02040503050406030204" pitchFamily="18" charset="0"/>
                <a:ea typeface="Cambria" panose="02040503050406030204" pitchFamily="18" charset="0"/>
              </a:rPr>
              <a:t> Do </a:t>
            </a:r>
            <a:r>
              <a:rPr lang="en-US" sz="2370" b="1" dirty="0">
                <a:latin typeface="Cambria" panose="02040503050406030204" pitchFamily="18" charset="0"/>
                <a:ea typeface="Cambria" panose="02040503050406030204" pitchFamily="18" charset="0"/>
              </a:rPr>
              <a:t>it to the glory of God. </a:t>
            </a:r>
            <a:r>
              <a:rPr lang="en-US" sz="2370" b="1" dirty="0" smtClean="0">
                <a:latin typeface="Cambria" panose="02040503050406030204" pitchFamily="18" charset="0"/>
                <a:ea typeface="Cambria" panose="02040503050406030204" pitchFamily="18" charset="0"/>
              </a:rPr>
              <a:t> Whether you clean houses, raise children or run for president – all of these things should be done with one purpose: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God’s glory</a:t>
            </a:r>
            <a:r>
              <a:rPr lang="en-US" sz="2370" b="1" i="1" dirty="0" smtClean="0">
                <a:latin typeface="Cambria" panose="02040503050406030204" pitchFamily="18" charset="0"/>
                <a:ea typeface="Cambria" panose="02040503050406030204" pitchFamily="18" charset="0"/>
              </a:rPr>
              <a:t>!</a:t>
            </a:r>
            <a:r>
              <a:rPr lang="en-US" sz="237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We shouldn’t just think of the big career choices.  Even the </a:t>
            </a:r>
            <a:r>
              <a:rPr lang="en-US" sz="2370" b="1" i="1" dirty="0" smtClean="0">
                <a:latin typeface="Cambria" panose="02040503050406030204" pitchFamily="18" charset="0"/>
                <a:ea typeface="Cambria" panose="02040503050406030204" pitchFamily="18" charset="0"/>
              </a:rPr>
              <a:t>“little things” </a:t>
            </a:r>
            <a:r>
              <a:rPr lang="en-US" sz="2370" b="1" dirty="0" smtClean="0">
                <a:latin typeface="Cambria" panose="02040503050406030204" pitchFamily="18" charset="0"/>
                <a:ea typeface="Cambria" panose="02040503050406030204" pitchFamily="18" charset="0"/>
              </a:rPr>
              <a:t>in life that tend to be done reluctantly behind the scenes, should be done with God’s glory as our focus, pleasing Him, as if in His service.  </a:t>
            </a:r>
            <a:endParaRPr lang="en-US" sz="2370" b="1" dirty="0">
              <a:latin typeface="Cambria" panose="02040503050406030204" pitchFamily="18" charset="0"/>
              <a:ea typeface="Cambria" panose="02040503050406030204" pitchFamily="18" charset="0"/>
            </a:endParaRP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Things like cleaning house, washing dishes, caring for the sick, even moving chairs at church.  Whatever you do, consider it a service to your God.  He owns it all anyway: </a:t>
            </a:r>
            <a:r>
              <a:rPr lang="en-US" sz="2370" b="1" i="1" dirty="0" smtClean="0">
                <a:latin typeface="Cambria" panose="02040503050406030204" pitchFamily="18" charset="0"/>
                <a:ea typeface="Cambria" panose="02040503050406030204" pitchFamily="18" charset="0"/>
              </a:rPr>
              <a:t>your life</a:t>
            </a:r>
            <a:r>
              <a:rPr lang="en-US" sz="2370" b="1" dirty="0" smtClean="0">
                <a:latin typeface="Cambria" panose="02040503050406030204" pitchFamily="18" charset="0"/>
                <a:ea typeface="Cambria" panose="02040503050406030204" pitchFamily="18" charset="0"/>
              </a:rPr>
              <a:t>, </a:t>
            </a:r>
            <a:r>
              <a:rPr lang="en-US" sz="2370" b="1" i="1" dirty="0" smtClean="0">
                <a:latin typeface="Cambria" panose="02040503050406030204" pitchFamily="18" charset="0"/>
                <a:ea typeface="Cambria" panose="02040503050406030204" pitchFamily="18" charset="0"/>
              </a:rPr>
              <a:t>your</a:t>
            </a:r>
            <a:r>
              <a:rPr lang="en-US" sz="2370" b="1" dirty="0" smtClean="0">
                <a:latin typeface="Cambria" panose="02040503050406030204" pitchFamily="18" charset="0"/>
                <a:ea typeface="Cambria" panose="02040503050406030204" pitchFamily="18" charset="0"/>
              </a:rPr>
              <a:t> </a:t>
            </a:r>
            <a:r>
              <a:rPr lang="en-US" sz="2370" b="1" i="1" dirty="0" smtClean="0">
                <a:latin typeface="Cambria" panose="02040503050406030204" pitchFamily="18" charset="0"/>
                <a:ea typeface="Cambria" panose="02040503050406030204" pitchFamily="18" charset="0"/>
              </a:rPr>
              <a:t>time</a:t>
            </a:r>
            <a:r>
              <a:rPr lang="en-US" sz="2370" b="1" dirty="0" smtClean="0">
                <a:latin typeface="Cambria" panose="02040503050406030204" pitchFamily="18" charset="0"/>
                <a:ea typeface="Cambria" panose="02040503050406030204" pitchFamily="18" charset="0"/>
              </a:rPr>
              <a:t>, </a:t>
            </a:r>
            <a:r>
              <a:rPr lang="en-US" sz="2370" b="1" i="1" dirty="0" smtClean="0">
                <a:latin typeface="Cambria" panose="02040503050406030204" pitchFamily="18" charset="0"/>
                <a:ea typeface="Cambria" panose="02040503050406030204" pitchFamily="18" charset="0"/>
              </a:rPr>
              <a:t>your energy</a:t>
            </a:r>
            <a:r>
              <a:rPr lang="en-US" sz="2370" b="1" dirty="0" smtClean="0">
                <a:latin typeface="Cambria" panose="02040503050406030204" pitchFamily="18" charset="0"/>
                <a:ea typeface="Cambria" panose="02040503050406030204" pitchFamily="18" charset="0"/>
              </a:rPr>
              <a:t>. It’s all on loan from Him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10:31</a:t>
            </a:r>
            <a:r>
              <a:rPr lang="en-US" sz="2370" b="1" dirty="0" smtClean="0">
                <a:latin typeface="Cambria" panose="02040503050406030204" pitchFamily="18" charset="0"/>
                <a:ea typeface="Cambria" panose="02040503050406030204" pitchFamily="18" charset="0"/>
              </a:rPr>
              <a:t>).</a:t>
            </a:r>
            <a:r>
              <a:rPr lang="en-US" sz="2370" b="1" dirty="0">
                <a:latin typeface="Cambria" panose="02040503050406030204" pitchFamily="18" charset="0"/>
                <a:ea typeface="Cambria" panose="02040503050406030204" pitchFamily="18" charset="0"/>
              </a:rPr>
              <a:t>	</a:t>
            </a:r>
            <a:endParaRPr lang="en-US" sz="237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5064095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1028700" y="304800"/>
            <a:ext cx="7239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219200" y="5486400"/>
            <a:ext cx="6858000"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Careful Steps to Our Ultimate Objective</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1000"/>
                                        <p:tgtEl>
                                          <p:spTgt spid="4"/>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5344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27 September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11:1 – 16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“Of Hair and Hats”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765" y="1066800"/>
            <a:ext cx="8641976" cy="5355312"/>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His task was to build a wall from brick and mortar.  He took simple pride in just knowing he had made it through another day and was constructing a fine wall. </a:t>
            </a:r>
            <a:endParaRPr lang="en-US" sz="2400" b="1" dirty="0">
              <a:latin typeface="Cambria" panose="02040503050406030204" pitchFamily="18" charset="0"/>
              <a:ea typeface="Cambria" panose="02040503050406030204" pitchFamily="18" charset="0"/>
            </a:endParaRPr>
          </a:p>
          <a:p>
            <a:pPr indent="457200"/>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Rather than fumbling through his daily existence wondering when his pointless life would end in Siberia’s gray, subzero winter, Ivan approached each day with renewed resolve, determination and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purpose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Just as Ivan Denisovich built his wall with barrows of brick and buckets of mortar, so Paul,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our wise master builder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laid the foundation of the church in Corinth.</a:t>
            </a:r>
          </a:p>
          <a:p>
            <a:pPr indent="457200"/>
            <a:endParaRPr lang="en-US" sz="1000" b="1" dirty="0" smtClean="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Then he charged the believers in Corinth with the daily task of building upon it – brick by brick, one carefully placed piece at a time.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2376240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8589" y="1219201"/>
            <a:ext cx="8641976" cy="4247317"/>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Their job was simple:  Build up the body of Christ.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With this goal clearly in mind, Paul also gives them detailed instructions for daily construction. </a:t>
            </a:r>
            <a:endParaRPr lang="en-US" sz="2400" b="1" dirty="0">
              <a:latin typeface="Cambria" panose="02040503050406030204" pitchFamily="18" charset="0"/>
              <a:ea typeface="Cambria" panose="02040503050406030204" pitchFamily="18" charset="0"/>
            </a:endParaRPr>
          </a:p>
          <a:p>
            <a:pPr indent="457200"/>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 problem was that the Corinthian believers had each been building their own little dwellings for themselves with no regard for the glorious temple they were supposed to be constructing together.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They had forsaken the authentic fellowship of the body for self-centered focuses that weaken and injure the body rather than heal and strengthen it.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45785156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3765" y="1206500"/>
            <a:ext cx="8641976" cy="4093428"/>
          </a:xfrm>
          <a:prstGeom prst="rect">
            <a:avLst/>
          </a:prstGeom>
          <a:noFill/>
          <a:effectLst/>
        </p:spPr>
        <p:txBody>
          <a:bodyPr wrap="square" rtlCol="0">
            <a:spAutoFit/>
          </a:bodyPr>
          <a:lstStyle/>
          <a:p>
            <a:pPr indent="457200"/>
            <a:r>
              <a:rPr lang="en-US" sz="2400" b="1" dirty="0" smtClean="0">
                <a:latin typeface="Cambria" panose="02040503050406030204" pitchFamily="18" charset="0"/>
                <a:ea typeface="Cambria" panose="02040503050406030204" pitchFamily="18" charset="0"/>
              </a:rPr>
              <a:t>So beginning with the example of the Hebrews in the wilderness, Paul urges the Corinthians to stick to the guidelines God had given them to live by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10:1-11</a:t>
            </a:r>
            <a:r>
              <a:rPr lang="en-US" sz="2400" b="1" dirty="0" smtClean="0">
                <a:latin typeface="Cambria" panose="02040503050406030204" pitchFamily="18" charset="0"/>
                <a:ea typeface="Cambria" panose="02040503050406030204" pitchFamily="18" charset="0"/>
              </a:rPr>
              <a:t>).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Then he returns to the theme introduced in chapter eight, eating meat consecrated to the idolatrous worship     of false gods, contrasting it with the proper worship and fellowship in the body of Christ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10:12-22</a:t>
            </a:r>
            <a:r>
              <a:rPr lang="en-US" sz="2400" b="1" dirty="0" smtClean="0">
                <a:latin typeface="Cambria" panose="02040503050406030204" pitchFamily="18" charset="0"/>
                <a:ea typeface="Cambria" panose="02040503050406030204" pitchFamily="18" charset="0"/>
              </a:rPr>
              <a:t>). </a:t>
            </a:r>
          </a:p>
          <a:p>
            <a:pPr indent="457200"/>
            <a:endParaRPr lang="en-US" sz="1000" b="1" dirty="0">
              <a:latin typeface="Cambria" panose="02040503050406030204" pitchFamily="18" charset="0"/>
              <a:ea typeface="Cambria" panose="02040503050406030204" pitchFamily="18" charset="0"/>
            </a:endParaRPr>
          </a:p>
          <a:p>
            <a:pPr indent="457200"/>
            <a:r>
              <a:rPr lang="en-US" sz="2400" b="1" dirty="0" smtClean="0">
                <a:latin typeface="Cambria" panose="02040503050406030204" pitchFamily="18" charset="0"/>
                <a:ea typeface="Cambria" panose="02040503050406030204" pitchFamily="18" charset="0"/>
              </a:rPr>
              <a:t>Lastly, he leads the Corinthian believers to refocus their efforts on the ultimate purpose of life: The glory of God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10:23-31</a:t>
            </a:r>
            <a:r>
              <a:rPr lang="en-US" sz="2400" b="1" dirty="0" smtClean="0">
                <a:latin typeface="Cambria" panose="02040503050406030204" pitchFamily="18" charset="0"/>
                <a:ea typeface="Cambria" panose="02040503050406030204" pitchFamily="18" charset="0"/>
              </a:rPr>
              <a:t>).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8"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2926681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5482" y="1206500"/>
            <a:ext cx="8467165" cy="4154984"/>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effectLst>
                  <a:outerShdw blurRad="38100" dist="38100" dir="2700000" algn="tl">
                    <a:srgbClr val="000000">
                      <a:alpha val="43137"/>
                    </a:srgbClr>
                  </a:outerShdw>
                </a:effectLst>
                <a:latin typeface="Georgia" panose="02040502050405020303" pitchFamily="18" charset="0"/>
              </a:rPr>
              <a:t>1</a:t>
            </a:r>
            <a:r>
              <a:rPr lang="en-US" sz="2800" i="1" dirty="0" smtClean="0">
                <a:latin typeface="Georgia" panose="02040502050405020303" pitchFamily="18" charset="0"/>
              </a:rPr>
              <a:t>Moreover</a:t>
            </a:r>
            <a:r>
              <a:rPr lang="en-US" sz="2800" i="1" dirty="0">
                <a:latin typeface="Georgia" panose="02040502050405020303" pitchFamily="18" charset="0"/>
              </a:rPr>
              <a:t>, brethren, I do not want you to be unaware that all our fathers were under the cloud, all passed through the sea, </a:t>
            </a:r>
            <a:r>
              <a:rPr lang="en-US" sz="2800" b="1" i="1" baseline="30000" dirty="0" smtClean="0">
                <a:effectLst>
                  <a:outerShdw blurRad="38100" dist="38100" dir="2700000" algn="tl">
                    <a:srgbClr val="000000">
                      <a:alpha val="43137"/>
                    </a:srgbClr>
                  </a:outerShdw>
                </a:effectLst>
                <a:latin typeface="Georgia" panose="02040502050405020303" pitchFamily="18" charset="0"/>
              </a:rPr>
              <a:t>2</a:t>
            </a:r>
            <a:r>
              <a:rPr lang="en-US" sz="2800" i="1" dirty="0" smtClean="0">
                <a:latin typeface="Georgia" panose="02040502050405020303" pitchFamily="18" charset="0"/>
              </a:rPr>
              <a:t>all </a:t>
            </a:r>
            <a:r>
              <a:rPr lang="en-US" sz="2800" i="1" dirty="0">
                <a:latin typeface="Georgia" panose="02040502050405020303" pitchFamily="18" charset="0"/>
              </a:rPr>
              <a:t>were baptized into Moses in the cloud and in the sea, </a:t>
            </a:r>
            <a:r>
              <a:rPr lang="en-US" sz="2800" b="1" i="1" baseline="30000" dirty="0" smtClean="0">
                <a:effectLst>
                  <a:outerShdw blurRad="38100" dist="38100" dir="2700000" algn="tl">
                    <a:srgbClr val="000000">
                      <a:alpha val="43137"/>
                    </a:srgbClr>
                  </a:outerShdw>
                </a:effectLst>
                <a:latin typeface="Georgia" panose="02040502050405020303" pitchFamily="18" charset="0"/>
              </a:rPr>
              <a:t>3</a:t>
            </a:r>
            <a:r>
              <a:rPr lang="en-US" sz="2800" i="1" dirty="0" smtClean="0">
                <a:latin typeface="Georgia" panose="02040502050405020303" pitchFamily="18" charset="0"/>
              </a:rPr>
              <a:t>all </a:t>
            </a:r>
            <a:r>
              <a:rPr lang="en-US" sz="2800" i="1" dirty="0">
                <a:latin typeface="Georgia" panose="02040502050405020303" pitchFamily="18" charset="0"/>
              </a:rPr>
              <a:t>ate the </a:t>
            </a:r>
            <a:r>
              <a:rPr lang="en-US" sz="2800" i="1" dirty="0" smtClean="0">
                <a:latin typeface="Georgia" panose="02040502050405020303" pitchFamily="18" charset="0"/>
              </a:rPr>
              <a:t>same spiritual </a:t>
            </a:r>
            <a:r>
              <a:rPr lang="en-US" sz="2800" i="1" dirty="0">
                <a:latin typeface="Georgia" panose="02040502050405020303" pitchFamily="18" charset="0"/>
              </a:rPr>
              <a:t>food, </a:t>
            </a:r>
            <a:r>
              <a:rPr lang="en-US" sz="2800" b="1" i="1" baseline="30000" dirty="0" smtClean="0">
                <a:effectLst>
                  <a:outerShdw blurRad="38100" dist="38100" dir="2700000" algn="tl">
                    <a:srgbClr val="000000">
                      <a:alpha val="43137"/>
                    </a:srgbClr>
                  </a:outerShdw>
                </a:effectLst>
                <a:latin typeface="Georgia" panose="02040502050405020303" pitchFamily="18" charset="0"/>
              </a:rPr>
              <a:t>4</a:t>
            </a:r>
            <a:r>
              <a:rPr lang="en-US" sz="2800" i="1" dirty="0" smtClean="0">
                <a:latin typeface="Georgia" panose="02040502050405020303" pitchFamily="18" charset="0"/>
              </a:rPr>
              <a:t>and </a:t>
            </a:r>
            <a:r>
              <a:rPr lang="en-US" sz="2800" i="1" dirty="0">
                <a:latin typeface="Georgia" panose="02040502050405020303" pitchFamily="18" charset="0"/>
              </a:rPr>
              <a:t>all drank the </a:t>
            </a:r>
            <a:r>
              <a:rPr lang="en-US" sz="2800" i="1" dirty="0" smtClean="0">
                <a:latin typeface="Georgia" panose="02040502050405020303" pitchFamily="18" charset="0"/>
              </a:rPr>
              <a:t>same spiritual </a:t>
            </a:r>
            <a:r>
              <a:rPr lang="en-US" sz="2800" i="1" dirty="0">
                <a:latin typeface="Georgia" panose="02040502050405020303" pitchFamily="18" charset="0"/>
              </a:rPr>
              <a:t>drink. </a:t>
            </a:r>
            <a:r>
              <a:rPr lang="en-US" sz="2800" i="1" dirty="0" smtClean="0">
                <a:latin typeface="Georgia" panose="02040502050405020303" pitchFamily="18" charset="0"/>
              </a:rPr>
              <a:t> For </a:t>
            </a:r>
            <a:r>
              <a:rPr lang="en-US" sz="2800" i="1" dirty="0">
                <a:latin typeface="Georgia" panose="02040502050405020303" pitchFamily="18" charset="0"/>
              </a:rPr>
              <a:t>they drank of that spiritual Rock that followed them, and that Rock was Christ</a:t>
            </a:r>
            <a:r>
              <a:rPr lang="en-US" sz="2800" i="1" dirty="0" smtClean="0">
                <a:latin typeface="Georgia" panose="02040502050405020303" pitchFamily="18" charset="0"/>
              </a:rPr>
              <a:t>. </a:t>
            </a:r>
            <a:r>
              <a:rPr lang="en-US" sz="2800" i="1" dirty="0">
                <a:latin typeface="Georgia" panose="02040502050405020303" pitchFamily="18" charset="0"/>
              </a:rPr>
              <a:t> </a:t>
            </a:r>
            <a:r>
              <a:rPr lang="en-US" sz="2800" b="1" i="1" baseline="30000" dirty="0" smtClean="0">
                <a:effectLst>
                  <a:outerShdw blurRad="38100" dist="38100" dir="2700000" algn="tl">
                    <a:srgbClr val="000000">
                      <a:alpha val="43137"/>
                    </a:srgbClr>
                  </a:outerShdw>
                </a:effectLst>
                <a:latin typeface="Georgia" panose="02040502050405020303" pitchFamily="18" charset="0"/>
              </a:rPr>
              <a:t>5</a:t>
            </a:r>
            <a:r>
              <a:rPr lang="en-US" sz="2800" i="1" dirty="0" smtClean="0">
                <a:latin typeface="Georgia" panose="02040502050405020303" pitchFamily="18" charset="0"/>
              </a:rPr>
              <a:t>But </a:t>
            </a:r>
            <a:r>
              <a:rPr lang="en-US" sz="2800" i="1" dirty="0">
                <a:latin typeface="Georgia" panose="02040502050405020303" pitchFamily="18" charset="0"/>
              </a:rPr>
              <a:t>with most of them God was not well pleased, for their bodies were scattered in the wilderness. </a:t>
            </a:r>
          </a:p>
        </p:txBody>
      </p:sp>
      <p:sp>
        <p:nvSpPr>
          <p:cNvPr id="6"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10:1-5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13765" y="152400"/>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10:1-5</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066800"/>
            <a:ext cx="8686800" cy="572464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stresses that the way forward for the Corinthians begins by looking to the past.  He points specifically to the Jewish exodus from Egypt and their experience as the people of God in the wilderness wanderings. </a:t>
            </a:r>
          </a:p>
          <a:p>
            <a:pPr indent="457200">
              <a:spcAft>
                <a:spcPts val="1200"/>
              </a:spcAft>
            </a:pPr>
            <a:r>
              <a:rPr lang="en-US" sz="2400" b="1" dirty="0" smtClean="0">
                <a:latin typeface="Cambria" pitchFamily="18" charset="0"/>
              </a:rPr>
              <a:t>He appealed to their history as an illustration because the believers in Corinth needed to learn the same lesson as the children of Israel. </a:t>
            </a:r>
          </a:p>
          <a:p>
            <a:pPr indent="457200">
              <a:spcAft>
                <a:spcPts val="1200"/>
              </a:spcAft>
            </a:pPr>
            <a:r>
              <a:rPr lang="en-US" sz="2400" b="1" dirty="0" smtClean="0">
                <a:latin typeface="Cambria" pitchFamily="18" charset="0"/>
              </a:rPr>
              <a:t>Neither the Israelites of old nor the Corinthians in Paul’s day could blame their failure to follow God’s guidelines on receiving unclear instructions. </a:t>
            </a:r>
          </a:p>
          <a:p>
            <a:pPr indent="457200">
              <a:spcAft>
                <a:spcPts val="1200"/>
              </a:spcAft>
            </a:pPr>
            <a:r>
              <a:rPr lang="en-US" sz="2400" b="1" dirty="0" smtClean="0">
                <a:latin typeface="Cambria" pitchFamily="18" charset="0"/>
              </a:rPr>
              <a:t>Both had been privileged to receive the latest and greatest revelations from God in their own days, revelations so astounding that they would become both the objects of unparalleled faith and of cynical disbelief for millennia. </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47533</TotalTime>
  <Words>2154</Words>
  <Application>Microsoft Office PowerPoint</Application>
  <PresentationFormat>On-screen Show (4:3)</PresentationFormat>
  <Paragraphs>323</Paragraphs>
  <Slides>45</Slides>
  <Notes>42</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Trek</vt:lpstr>
      <vt:lpstr>1_Trek</vt:lpstr>
      <vt:lpstr>Slide 1</vt:lpstr>
      <vt:lpstr>1 Corinthians Introduction</vt:lpstr>
      <vt:lpstr>Slide 3</vt:lpstr>
      <vt:lpstr>1 Corinthians - Lesson Overview</vt:lpstr>
      <vt:lpstr>1 Corinthians - Lesson Overview</vt:lpstr>
      <vt:lpstr>1 Corinthians - Lesson Overview</vt:lpstr>
      <vt:lpstr>1 Corinthians - Lesson Overview</vt:lpstr>
      <vt:lpstr>1 Corinthians 10:1-5</vt:lpstr>
      <vt:lpstr>1 Corinthians 10:1-5</vt:lpstr>
      <vt:lpstr>1 Corinthians 10:1-5</vt:lpstr>
      <vt:lpstr>1 Corinthians 10:1-5</vt:lpstr>
      <vt:lpstr>1 Corinthians 10:1-5</vt:lpstr>
      <vt:lpstr>1 Corinthians 10:1-5</vt:lpstr>
      <vt:lpstr>1 Corinthians 10:1-5</vt:lpstr>
      <vt:lpstr>1 Corinthians 10:1-5</vt:lpstr>
      <vt:lpstr>1 Corinthians 10:6-11</vt:lpstr>
      <vt:lpstr>1 Corinthians 10:6-11</vt:lpstr>
      <vt:lpstr>1 Corinthians 10:6-11</vt:lpstr>
      <vt:lpstr>1 Corinthians 10:6-11</vt:lpstr>
      <vt:lpstr>1 Corinthians 10:6-11</vt:lpstr>
      <vt:lpstr>1 Corinthians 10:12-15</vt:lpstr>
      <vt:lpstr>1 Corinthians 10:12-15</vt:lpstr>
      <vt:lpstr>1 Corinthians 10:12-15</vt:lpstr>
      <vt:lpstr>1 Corinthians 10:12-15</vt:lpstr>
      <vt:lpstr>1 Corinthians 10:12-15</vt:lpstr>
      <vt:lpstr>1 Corinthians 10:16-22</vt:lpstr>
      <vt:lpstr>1 Corinthians 10:16-22</vt:lpstr>
      <vt:lpstr>1 Corinthians 10:16-22</vt:lpstr>
      <vt:lpstr>1 Corinthians 10:16-22</vt:lpstr>
      <vt:lpstr>1 Corinthians 10:16-22</vt:lpstr>
      <vt:lpstr>1 Corinthians 10:16-22</vt:lpstr>
      <vt:lpstr>1 Corinthians 10:23-33</vt:lpstr>
      <vt:lpstr>1 Corinthians 10:23-33</vt:lpstr>
      <vt:lpstr>1 Corinthians 10:23-33</vt:lpstr>
      <vt:lpstr>1 Corinthians 10:23-33</vt:lpstr>
      <vt:lpstr>1 Corinthians 10:23-33</vt:lpstr>
      <vt:lpstr>1 Corinthians 10:23-33</vt:lpstr>
      <vt:lpstr>1 Corinthians 10:23-33</vt:lpstr>
      <vt:lpstr>Slide 39</vt:lpstr>
      <vt:lpstr>Application – Keeping the “ps”</vt:lpstr>
      <vt:lpstr>Application – Keeping the “ps”</vt:lpstr>
      <vt:lpstr>Application – Keeping the “ps”</vt:lpstr>
      <vt:lpstr>Application – Keeping the “ps”</vt:lpstr>
      <vt:lpstr>Slide 44</vt:lpstr>
      <vt:lpstr>Slide 45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8787</cp:revision>
  <cp:lastPrinted>2023-05-06T01:46:48Z</cp:lastPrinted>
  <dcterms:created xsi:type="dcterms:W3CDTF">2016-10-08T19:35:00Z</dcterms:created>
  <dcterms:modified xsi:type="dcterms:W3CDTF">2023-09-21T01:33:19Z</dcterms:modified>
</cp:coreProperties>
</file>